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76" r:id="rId3"/>
    <p:sldId id="267" r:id="rId4"/>
    <p:sldId id="278" r:id="rId5"/>
    <p:sldId id="279" r:id="rId6"/>
    <p:sldId id="280" r:id="rId7"/>
    <p:sldId id="268" r:id="rId8"/>
    <p:sldId id="274" r:id="rId9"/>
    <p:sldId id="281" r:id="rId10"/>
    <p:sldId id="282" r:id="rId11"/>
    <p:sldId id="283" r:id="rId12"/>
    <p:sldId id="275" r:id="rId13"/>
    <p:sldId id="269" r:id="rId14"/>
    <p:sldId id="270" r:id="rId15"/>
    <p:sldId id="271" r:id="rId16"/>
    <p:sldId id="277" r:id="rId1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8A4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46" autoAdjust="0"/>
    <p:restoredTop sz="79174" autoAdjust="0"/>
  </p:normalViewPr>
  <p:slideViewPr>
    <p:cSldViewPr snapToGrid="0">
      <p:cViewPr>
        <p:scale>
          <a:sx n="66" d="100"/>
          <a:sy n="66" d="100"/>
        </p:scale>
        <p:origin x="738"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7812030-3E1D-4B43-BFE4-124AF842912F}" type="datetimeFigureOut">
              <a:rPr lang="es-ES"/>
              <a:pPr>
                <a:defRPr/>
              </a:pPr>
              <a:t>07/10/2015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7419E1B-92A9-4E8A-B81B-D212E23F762C}" type="slidenum">
              <a:rPr lang="es-ES" altLang="en-US"/>
              <a:pPr/>
              <a:t>‹Nº›</a:t>
            </a:fld>
            <a:endParaRPr lang="es-ES" altLang="en-US"/>
          </a:p>
        </p:txBody>
      </p:sp>
    </p:spTree>
    <p:extLst>
      <p:ext uri="{BB962C8B-B14F-4D97-AF65-F5344CB8AC3E}">
        <p14:creationId xmlns:p14="http://schemas.microsoft.com/office/powerpoint/2010/main" val="36467885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7419E1B-92A9-4E8A-B81B-D212E23F762C}" type="slidenum">
              <a:rPr lang="es-ES" altLang="en-US"/>
              <a:pPr/>
              <a:t>1</a:t>
            </a:fld>
            <a:endParaRPr lang="es-ES" altLang="en-US"/>
          </a:p>
        </p:txBody>
      </p:sp>
    </p:spTree>
    <p:extLst>
      <p:ext uri="{BB962C8B-B14F-4D97-AF65-F5344CB8AC3E}">
        <p14:creationId xmlns:p14="http://schemas.microsoft.com/office/powerpoint/2010/main" val="3540782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7419E1B-92A9-4E8A-B81B-D212E23F762C}" type="slidenum">
              <a:rPr lang="es-ES" altLang="en-US"/>
              <a:pPr/>
              <a:t>10</a:t>
            </a:fld>
            <a:endParaRPr lang="es-ES" altLang="en-US"/>
          </a:p>
        </p:txBody>
      </p:sp>
    </p:spTree>
    <p:extLst>
      <p:ext uri="{BB962C8B-B14F-4D97-AF65-F5344CB8AC3E}">
        <p14:creationId xmlns:p14="http://schemas.microsoft.com/office/powerpoint/2010/main" val="3790431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7419E1B-92A9-4E8A-B81B-D212E23F762C}" type="slidenum">
              <a:rPr lang="es-ES" altLang="en-US"/>
              <a:pPr/>
              <a:t>11</a:t>
            </a:fld>
            <a:endParaRPr lang="es-ES" altLang="en-US"/>
          </a:p>
        </p:txBody>
      </p:sp>
    </p:spTree>
    <p:extLst>
      <p:ext uri="{BB962C8B-B14F-4D97-AF65-F5344CB8AC3E}">
        <p14:creationId xmlns:p14="http://schemas.microsoft.com/office/powerpoint/2010/main" val="3406853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7419E1B-92A9-4E8A-B81B-D212E23F762C}" type="slidenum">
              <a:rPr lang="es-ES" altLang="en-US"/>
              <a:pPr/>
              <a:t>12</a:t>
            </a:fld>
            <a:endParaRPr lang="es-ES" altLang="en-US"/>
          </a:p>
        </p:txBody>
      </p:sp>
    </p:spTree>
    <p:extLst>
      <p:ext uri="{BB962C8B-B14F-4D97-AF65-F5344CB8AC3E}">
        <p14:creationId xmlns:p14="http://schemas.microsoft.com/office/powerpoint/2010/main" val="199857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891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9A6177F-F660-4DFD-8C01-E4D515CD2E09}" type="slidenum">
              <a:rPr lang="es-ES" altLang="en-US"/>
              <a:pPr/>
              <a:t>13</a:t>
            </a:fld>
            <a:endParaRPr lang="es-ES" altLang="en-US"/>
          </a:p>
        </p:txBody>
      </p:sp>
    </p:spTree>
    <p:extLst>
      <p:ext uri="{BB962C8B-B14F-4D97-AF65-F5344CB8AC3E}">
        <p14:creationId xmlns:p14="http://schemas.microsoft.com/office/powerpoint/2010/main" val="556693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7419E1B-92A9-4E8A-B81B-D212E23F762C}" type="slidenum">
              <a:rPr lang="es-ES" altLang="en-US"/>
              <a:pPr/>
              <a:t>14</a:t>
            </a:fld>
            <a:endParaRPr lang="es-ES" altLang="en-US"/>
          </a:p>
        </p:txBody>
      </p:sp>
    </p:spTree>
    <p:extLst>
      <p:ext uri="{BB962C8B-B14F-4D97-AF65-F5344CB8AC3E}">
        <p14:creationId xmlns:p14="http://schemas.microsoft.com/office/powerpoint/2010/main" val="140377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7419E1B-92A9-4E8A-B81B-D212E23F762C}" type="slidenum">
              <a:rPr lang="es-ES" altLang="en-US"/>
              <a:pPr/>
              <a:t>2</a:t>
            </a:fld>
            <a:endParaRPr lang="es-ES" altLang="en-US"/>
          </a:p>
        </p:txBody>
      </p:sp>
    </p:spTree>
    <p:extLst>
      <p:ext uri="{BB962C8B-B14F-4D97-AF65-F5344CB8AC3E}">
        <p14:creationId xmlns:p14="http://schemas.microsoft.com/office/powerpoint/2010/main" val="187513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7419E1B-92A9-4E8A-B81B-D212E23F762C}" type="slidenum">
              <a:rPr lang="es-ES" altLang="en-US"/>
              <a:pPr/>
              <a:t>3</a:t>
            </a:fld>
            <a:endParaRPr lang="es-ES" altLang="en-US"/>
          </a:p>
        </p:txBody>
      </p:sp>
    </p:spTree>
    <p:extLst>
      <p:ext uri="{BB962C8B-B14F-4D97-AF65-F5344CB8AC3E}">
        <p14:creationId xmlns:p14="http://schemas.microsoft.com/office/powerpoint/2010/main" val="183347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7419E1B-92A9-4E8A-B81B-D212E23F762C}" type="slidenum">
              <a:rPr lang="es-ES" altLang="en-US"/>
              <a:pPr/>
              <a:t>4</a:t>
            </a:fld>
            <a:endParaRPr lang="es-ES" altLang="en-US"/>
          </a:p>
        </p:txBody>
      </p:sp>
    </p:spTree>
    <p:extLst>
      <p:ext uri="{BB962C8B-B14F-4D97-AF65-F5344CB8AC3E}">
        <p14:creationId xmlns:p14="http://schemas.microsoft.com/office/powerpoint/2010/main" val="177007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7419E1B-92A9-4E8A-B81B-D212E23F762C}" type="slidenum">
              <a:rPr lang="es-ES" altLang="en-US"/>
              <a:pPr/>
              <a:t>5</a:t>
            </a:fld>
            <a:endParaRPr lang="es-ES" altLang="en-US"/>
          </a:p>
        </p:txBody>
      </p:sp>
    </p:spTree>
    <p:extLst>
      <p:ext uri="{BB962C8B-B14F-4D97-AF65-F5344CB8AC3E}">
        <p14:creationId xmlns:p14="http://schemas.microsoft.com/office/powerpoint/2010/main" val="4000808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7419E1B-92A9-4E8A-B81B-D212E23F762C}" type="slidenum">
              <a:rPr lang="es-ES" altLang="en-US"/>
              <a:pPr/>
              <a:t>6</a:t>
            </a:fld>
            <a:endParaRPr lang="es-ES" altLang="en-US"/>
          </a:p>
        </p:txBody>
      </p:sp>
    </p:spTree>
    <p:extLst>
      <p:ext uri="{BB962C8B-B14F-4D97-AF65-F5344CB8AC3E}">
        <p14:creationId xmlns:p14="http://schemas.microsoft.com/office/powerpoint/2010/main" val="4006173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7419E1B-92A9-4E8A-B81B-D212E23F762C}" type="slidenum">
              <a:rPr lang="es-ES" altLang="en-US"/>
              <a:pPr/>
              <a:t>7</a:t>
            </a:fld>
            <a:endParaRPr lang="es-ES" altLang="en-US"/>
          </a:p>
        </p:txBody>
      </p:sp>
    </p:spTree>
    <p:extLst>
      <p:ext uri="{BB962C8B-B14F-4D97-AF65-F5344CB8AC3E}">
        <p14:creationId xmlns:p14="http://schemas.microsoft.com/office/powerpoint/2010/main" val="234038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7419E1B-92A9-4E8A-B81B-D212E23F762C}" type="slidenum">
              <a:rPr lang="es-ES" altLang="en-US"/>
              <a:pPr/>
              <a:t>8</a:t>
            </a:fld>
            <a:endParaRPr lang="es-ES" altLang="en-US"/>
          </a:p>
        </p:txBody>
      </p:sp>
    </p:spTree>
    <p:extLst>
      <p:ext uri="{BB962C8B-B14F-4D97-AF65-F5344CB8AC3E}">
        <p14:creationId xmlns:p14="http://schemas.microsoft.com/office/powerpoint/2010/main" val="13636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7419E1B-92A9-4E8A-B81B-D212E23F762C}" type="slidenum">
              <a:rPr lang="es-ES" altLang="en-US"/>
              <a:pPr/>
              <a:t>9</a:t>
            </a:fld>
            <a:endParaRPr lang="es-ES" altLang="en-US"/>
          </a:p>
        </p:txBody>
      </p:sp>
    </p:spTree>
    <p:extLst>
      <p:ext uri="{BB962C8B-B14F-4D97-AF65-F5344CB8AC3E}">
        <p14:creationId xmlns:p14="http://schemas.microsoft.com/office/powerpoint/2010/main" val="25264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pPr>
              <a:defRPr/>
            </a:pPr>
            <a:fld id="{F70E449A-7EC6-4D86-A321-7BA595110479}" type="datetimeFigureOut">
              <a:rPr lang="es-ES"/>
              <a:pPr>
                <a:defRPr/>
              </a:pPr>
              <a:t>07/10/2015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914200B6-FAB6-4436-BFE0-928CB0279874}" type="slidenum">
              <a:rPr lang="es-ES" altLang="en-US"/>
              <a:pPr/>
              <a:t>‹Nº›</a:t>
            </a:fld>
            <a:endParaRPr lang="es-ES" altLang="en-US"/>
          </a:p>
        </p:txBody>
      </p:sp>
    </p:spTree>
    <p:extLst>
      <p:ext uri="{BB962C8B-B14F-4D97-AF65-F5344CB8AC3E}">
        <p14:creationId xmlns:p14="http://schemas.microsoft.com/office/powerpoint/2010/main" val="174996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5976C6D2-DF8B-46AA-94CA-FAB0D2FD108D}" type="datetimeFigureOut">
              <a:rPr lang="es-ES"/>
              <a:pPr>
                <a:defRPr/>
              </a:pPr>
              <a:t>07/10/2015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C0D302E8-0466-47D6-88EE-8EC53131AA13}" type="slidenum">
              <a:rPr lang="es-ES" altLang="en-US"/>
              <a:pPr/>
              <a:t>‹Nº›</a:t>
            </a:fld>
            <a:endParaRPr lang="es-ES" altLang="en-US"/>
          </a:p>
        </p:txBody>
      </p:sp>
    </p:spTree>
    <p:extLst>
      <p:ext uri="{BB962C8B-B14F-4D97-AF65-F5344CB8AC3E}">
        <p14:creationId xmlns:p14="http://schemas.microsoft.com/office/powerpoint/2010/main" val="376687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ADC4E048-DDDC-4656-B034-7447AB7A1879}" type="datetimeFigureOut">
              <a:rPr lang="es-ES"/>
              <a:pPr>
                <a:defRPr/>
              </a:pPr>
              <a:t>07/10/2015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69243182-19EC-4713-BF42-0290979455F7}" type="slidenum">
              <a:rPr lang="es-ES" altLang="en-US"/>
              <a:pPr/>
              <a:t>‹Nº›</a:t>
            </a:fld>
            <a:endParaRPr lang="es-ES" altLang="en-US"/>
          </a:p>
        </p:txBody>
      </p:sp>
    </p:spTree>
    <p:extLst>
      <p:ext uri="{BB962C8B-B14F-4D97-AF65-F5344CB8AC3E}">
        <p14:creationId xmlns:p14="http://schemas.microsoft.com/office/powerpoint/2010/main" val="3259955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6"/>
          <p:cNvGrpSpPr>
            <a:grpSpLocks/>
          </p:cNvGrpSpPr>
          <p:nvPr/>
        </p:nvGrpSpPr>
        <p:grpSpPr bwMode="auto">
          <a:xfrm>
            <a:off x="-7938" y="-7938"/>
            <a:ext cx="9169401" cy="6873876"/>
            <a:chOff x="-8466" y="-8468"/>
            <a:chExt cx="9169804" cy="6874935"/>
          </a:xfrm>
        </p:grpSpPr>
        <p:cxnSp>
          <p:nvCxnSpPr>
            <p:cNvPr id="5" name="Straight Connector 16"/>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99D3EF2B-61B7-4979-8768-778A1B45BF44}" type="datetimeFigureOut">
              <a:rPr lang="en-US"/>
              <a:pPr>
                <a:defRPr/>
              </a:pPr>
              <a:t>10/7/2015</a:t>
            </a:fld>
            <a:endParaRPr lang="en-US" dirty="0"/>
          </a:p>
        </p:txBody>
      </p:sp>
      <p:sp>
        <p:nvSpPr>
          <p:cNvPr id="16" name="Footer Placeholder 4"/>
          <p:cNvSpPr>
            <a:spLocks noGrp="1"/>
          </p:cNvSpPr>
          <p:nvPr>
            <p:ph type="ftr" sz="quarter" idx="11"/>
          </p:nvPr>
        </p:nvSpPr>
        <p:spPr/>
        <p:txBody>
          <a:bodyPr rtlCol="0"/>
          <a:lstStyle>
            <a:lvl1pPr fontAlgn="auto">
              <a:spcBef>
                <a:spcPts val="0"/>
              </a:spcBef>
              <a:spcAft>
                <a:spcPts val="0"/>
              </a:spcAft>
              <a:defRPr dirty="0">
                <a:solidFill>
                  <a:prstClr val="black">
                    <a:tint val="75000"/>
                  </a:prstClr>
                </a:solidFill>
                <a:latin typeface="+mn-lt"/>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fld id="{7ECF8AA5-53C6-447C-9135-CE656B99A42E}" type="slidenum">
              <a:rPr lang="en-US" altLang="en-US"/>
              <a:pPr/>
              <a:t>‹Nº›</a:t>
            </a:fld>
            <a:endParaRPr lang="en-US" altLang="en-US"/>
          </a:p>
        </p:txBody>
      </p:sp>
    </p:spTree>
    <p:extLst>
      <p:ext uri="{BB962C8B-B14F-4D97-AF65-F5344CB8AC3E}">
        <p14:creationId xmlns:p14="http://schemas.microsoft.com/office/powerpoint/2010/main" val="269851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BEF6B28E-AA85-4851-A714-428CD2C7B61B}" type="datetimeFigureOut">
              <a:rPr lang="en-US"/>
              <a:pPr>
                <a:defRPr/>
              </a:pPr>
              <a:t>10/7/2015</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0FA3FAD-CBA9-4A00-B771-C1B8E7345A89}" type="slidenum">
              <a:rPr lang="en-US" altLang="en-US"/>
              <a:pPr/>
              <a:t>‹Nº›</a:t>
            </a:fld>
            <a:endParaRPr lang="en-US" altLang="en-US"/>
          </a:p>
        </p:txBody>
      </p:sp>
    </p:spTree>
    <p:extLst>
      <p:ext uri="{BB962C8B-B14F-4D97-AF65-F5344CB8AC3E}">
        <p14:creationId xmlns:p14="http://schemas.microsoft.com/office/powerpoint/2010/main" val="3073296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A022BE32-6CB2-414E-A79A-E8F166FFD663}" type="datetimeFigureOut">
              <a:rPr lang="en-US"/>
              <a:pPr>
                <a:defRPr/>
              </a:pPr>
              <a:t>10/7/2015</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6EED89E-D042-4CB2-92CC-D5CF52F11046}" type="slidenum">
              <a:rPr lang="en-US" altLang="en-US"/>
              <a:pPr/>
              <a:t>‹Nº›</a:t>
            </a:fld>
            <a:endParaRPr lang="en-US" altLang="en-US"/>
          </a:p>
        </p:txBody>
      </p:sp>
    </p:spTree>
    <p:extLst>
      <p:ext uri="{BB962C8B-B14F-4D97-AF65-F5344CB8AC3E}">
        <p14:creationId xmlns:p14="http://schemas.microsoft.com/office/powerpoint/2010/main" val="584831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490E43CA-FA2B-47C6-8879-DC2E9670A096}" type="datetimeFigureOut">
              <a:rPr lang="en-US"/>
              <a:pPr>
                <a:defRPr/>
              </a:pPr>
              <a:t>10/7/2015</a:t>
            </a:fld>
            <a:endParaRPr lang="en-US" dirty="0"/>
          </a:p>
        </p:txBody>
      </p:sp>
      <p:sp>
        <p:nvSpPr>
          <p:cNvPr id="6" name="Footer Placeholder 5"/>
          <p:cNvSpPr>
            <a:spLocks noGrp="1"/>
          </p:cNvSpPr>
          <p:nvPr>
            <p:ph type="ftr" sz="quarter" idx="11"/>
          </p:nvPr>
        </p:nvSpPr>
        <p:spPr/>
        <p:txBody>
          <a:bodyPr rtlCol="0"/>
          <a:lstStyle>
            <a:lvl1pPr fontAlgn="auto">
              <a:spcBef>
                <a:spcPts val="0"/>
              </a:spcBef>
              <a:spcAft>
                <a:spcPts val="0"/>
              </a:spcAft>
              <a:defRPr dirty="0">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94C1331-AA93-478C-A312-9D3F0A3A52E6}" type="slidenum">
              <a:rPr lang="en-US" altLang="en-US"/>
              <a:pPr/>
              <a:t>‹Nº›</a:t>
            </a:fld>
            <a:endParaRPr lang="en-US" altLang="en-US"/>
          </a:p>
        </p:txBody>
      </p:sp>
    </p:spTree>
    <p:extLst>
      <p:ext uri="{BB962C8B-B14F-4D97-AF65-F5344CB8AC3E}">
        <p14:creationId xmlns:p14="http://schemas.microsoft.com/office/powerpoint/2010/main" val="551936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2A1D891D-5BE0-4C7F-810A-B81D771BCF3C}" type="datetimeFigureOut">
              <a:rPr lang="en-US"/>
              <a:pPr>
                <a:defRPr/>
              </a:pPr>
              <a:t>10/7/2015</a:t>
            </a:fld>
            <a:endParaRPr lang="en-US" dirty="0"/>
          </a:p>
        </p:txBody>
      </p:sp>
      <p:sp>
        <p:nvSpPr>
          <p:cNvPr id="8" name="Footer Placeholder 7"/>
          <p:cNvSpPr>
            <a:spLocks noGrp="1"/>
          </p:cNvSpPr>
          <p:nvPr>
            <p:ph type="ftr" sz="quarter" idx="11"/>
          </p:nvPr>
        </p:nvSpPr>
        <p:spPr/>
        <p:txBody>
          <a:bodyPr rtlCol="0"/>
          <a:lstStyle>
            <a:lvl1pPr fontAlgn="auto">
              <a:spcBef>
                <a:spcPts val="0"/>
              </a:spcBef>
              <a:spcAft>
                <a:spcPts val="0"/>
              </a:spcAft>
              <a:defRPr dirty="0">
                <a:solidFill>
                  <a:prstClr val="black">
                    <a:tint val="75000"/>
                  </a:prstClr>
                </a:solidFill>
                <a:latin typeface="+mn-l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C7B0FCEC-A2B5-4DA4-BCF3-9639F5E42402}" type="slidenum">
              <a:rPr lang="en-US" altLang="en-US"/>
              <a:pPr/>
              <a:t>‹Nº›</a:t>
            </a:fld>
            <a:endParaRPr lang="en-US" altLang="en-US"/>
          </a:p>
        </p:txBody>
      </p:sp>
    </p:spTree>
    <p:extLst>
      <p:ext uri="{BB962C8B-B14F-4D97-AF65-F5344CB8AC3E}">
        <p14:creationId xmlns:p14="http://schemas.microsoft.com/office/powerpoint/2010/main" val="2633378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63F5ECEF-AE64-4AAE-85DD-1BE825A5D2E6}" type="datetimeFigureOut">
              <a:rPr lang="en-US"/>
              <a:pPr>
                <a:defRPr/>
              </a:pPr>
              <a:t>10/7/2015</a:t>
            </a:fld>
            <a:endParaRPr lang="en-US" dirty="0"/>
          </a:p>
        </p:txBody>
      </p:sp>
      <p:sp>
        <p:nvSpPr>
          <p:cNvPr id="4" name="Footer Placeholder 3"/>
          <p:cNvSpPr>
            <a:spLocks noGrp="1"/>
          </p:cNvSpPr>
          <p:nvPr>
            <p:ph type="ftr" sz="quarter" idx="11"/>
          </p:nvPr>
        </p:nvSpPr>
        <p:spPr/>
        <p:txBody>
          <a:bodyPr rtlCol="0"/>
          <a:lstStyle>
            <a:lvl1pPr fontAlgn="auto">
              <a:spcBef>
                <a:spcPts val="0"/>
              </a:spcBef>
              <a:spcAft>
                <a:spcPts val="0"/>
              </a:spcAft>
              <a:defRPr dirty="0">
                <a:solidFill>
                  <a:prstClr val="black">
                    <a:tint val="75000"/>
                  </a:prstClr>
                </a:solidFill>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84BDE2C1-3630-4ABA-87D7-C2FF14CB084E}" type="slidenum">
              <a:rPr lang="en-US" altLang="en-US"/>
              <a:pPr/>
              <a:t>‹Nº›</a:t>
            </a:fld>
            <a:endParaRPr lang="en-US" altLang="en-US"/>
          </a:p>
        </p:txBody>
      </p:sp>
    </p:spTree>
    <p:extLst>
      <p:ext uri="{BB962C8B-B14F-4D97-AF65-F5344CB8AC3E}">
        <p14:creationId xmlns:p14="http://schemas.microsoft.com/office/powerpoint/2010/main" val="1697782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194F8AE4-176E-44B4-9B61-F450E6B8386E}" type="datetimeFigureOut">
              <a:rPr lang="en-US"/>
              <a:pPr>
                <a:defRPr/>
              </a:pPr>
              <a:t>10/7/2015</a:t>
            </a:fld>
            <a:endParaRPr lang="en-US" dirty="0"/>
          </a:p>
        </p:txBody>
      </p:sp>
      <p:sp>
        <p:nvSpPr>
          <p:cNvPr id="3" name="Footer Placeholder 2"/>
          <p:cNvSpPr>
            <a:spLocks noGrp="1"/>
          </p:cNvSpPr>
          <p:nvPr>
            <p:ph type="ftr" sz="quarter" idx="11"/>
          </p:nvPr>
        </p:nvSpPr>
        <p:spPr/>
        <p:txBody>
          <a:bodyPr rtlCol="0"/>
          <a:lstStyle>
            <a:lvl1pPr fontAlgn="auto">
              <a:spcBef>
                <a:spcPts val="0"/>
              </a:spcBef>
              <a:spcAft>
                <a:spcPts val="0"/>
              </a:spcAft>
              <a:defRPr dirty="0">
                <a:solidFill>
                  <a:prstClr val="black">
                    <a:tint val="75000"/>
                  </a:prstClr>
                </a:solidFill>
                <a:latin typeface="+mn-l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CC6454BC-B5DA-450A-8D3D-2D278310F905}" type="slidenum">
              <a:rPr lang="en-US" altLang="en-US"/>
              <a:pPr/>
              <a:t>‹Nº›</a:t>
            </a:fld>
            <a:endParaRPr lang="en-US" altLang="en-US"/>
          </a:p>
        </p:txBody>
      </p:sp>
    </p:spTree>
    <p:extLst>
      <p:ext uri="{BB962C8B-B14F-4D97-AF65-F5344CB8AC3E}">
        <p14:creationId xmlns:p14="http://schemas.microsoft.com/office/powerpoint/2010/main" val="605899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131CC74E-A5BB-4B27-BF2C-F47F58D56BAF}" type="datetimeFigureOut">
              <a:rPr lang="en-US"/>
              <a:pPr>
                <a:defRPr/>
              </a:pPr>
              <a:t>10/7/2015</a:t>
            </a:fld>
            <a:endParaRPr lang="en-US" dirty="0"/>
          </a:p>
        </p:txBody>
      </p:sp>
      <p:sp>
        <p:nvSpPr>
          <p:cNvPr id="6" name="Footer Placeholder 5"/>
          <p:cNvSpPr>
            <a:spLocks noGrp="1"/>
          </p:cNvSpPr>
          <p:nvPr>
            <p:ph type="ftr" sz="quarter" idx="11"/>
          </p:nvPr>
        </p:nvSpPr>
        <p:spPr/>
        <p:txBody>
          <a:bodyPr rtlCol="0"/>
          <a:lstStyle>
            <a:lvl1pPr fontAlgn="auto">
              <a:spcBef>
                <a:spcPts val="0"/>
              </a:spcBef>
              <a:spcAft>
                <a:spcPts val="0"/>
              </a:spcAft>
              <a:defRPr dirty="0">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40A545E6-85F2-4042-A428-457DDAEE9807}" type="slidenum">
              <a:rPr lang="en-US" altLang="en-US"/>
              <a:pPr/>
              <a:t>‹Nº›</a:t>
            </a:fld>
            <a:endParaRPr lang="en-US" altLang="en-US"/>
          </a:p>
        </p:txBody>
      </p:sp>
    </p:spTree>
    <p:extLst>
      <p:ext uri="{BB962C8B-B14F-4D97-AF65-F5344CB8AC3E}">
        <p14:creationId xmlns:p14="http://schemas.microsoft.com/office/powerpoint/2010/main" val="322963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358A7D93-D8E3-4AC4-A348-C215E0E642BF}" type="datetimeFigureOut">
              <a:rPr lang="es-ES"/>
              <a:pPr>
                <a:defRPr/>
              </a:pPr>
              <a:t>07/10/2015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C154E0F9-2E06-4A7A-B207-9AF2135FB35F}" type="slidenum">
              <a:rPr lang="es-ES" altLang="en-US"/>
              <a:pPr/>
              <a:t>‹Nº›</a:t>
            </a:fld>
            <a:endParaRPr lang="es-ES" altLang="en-US"/>
          </a:p>
        </p:txBody>
      </p:sp>
    </p:spTree>
    <p:extLst>
      <p:ext uri="{BB962C8B-B14F-4D97-AF65-F5344CB8AC3E}">
        <p14:creationId xmlns:p14="http://schemas.microsoft.com/office/powerpoint/2010/main" val="3602469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6005DFB0-52D0-4EFC-B089-E4F05D0FF3D9}" type="datetimeFigureOut">
              <a:rPr lang="en-US"/>
              <a:pPr>
                <a:defRPr/>
              </a:pPr>
              <a:t>10/7/2015</a:t>
            </a:fld>
            <a:endParaRPr lang="en-US" dirty="0"/>
          </a:p>
        </p:txBody>
      </p:sp>
      <p:sp>
        <p:nvSpPr>
          <p:cNvPr id="6" name="Footer Placeholder 5"/>
          <p:cNvSpPr>
            <a:spLocks noGrp="1"/>
          </p:cNvSpPr>
          <p:nvPr>
            <p:ph type="ftr" sz="quarter" idx="11"/>
          </p:nvPr>
        </p:nvSpPr>
        <p:spPr/>
        <p:txBody>
          <a:bodyPr rtlCol="0"/>
          <a:lstStyle>
            <a:lvl1pPr fontAlgn="auto">
              <a:spcBef>
                <a:spcPts val="0"/>
              </a:spcBef>
              <a:spcAft>
                <a:spcPts val="0"/>
              </a:spcAft>
              <a:defRPr dirty="0">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ED78878-8C14-41C1-A055-5EA7AA7E7F15}" type="slidenum">
              <a:rPr lang="en-US" altLang="en-US"/>
              <a:pPr/>
              <a:t>‹Nº›</a:t>
            </a:fld>
            <a:endParaRPr lang="en-US" altLang="en-US"/>
          </a:p>
        </p:txBody>
      </p:sp>
    </p:spTree>
    <p:extLst>
      <p:ext uri="{BB962C8B-B14F-4D97-AF65-F5344CB8AC3E}">
        <p14:creationId xmlns:p14="http://schemas.microsoft.com/office/powerpoint/2010/main" val="2652446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FF9B6B57-88AA-46CA-8E43-78F2C92E8D10}" type="datetimeFigureOut">
              <a:rPr lang="en-US"/>
              <a:pPr>
                <a:defRPr/>
              </a:pPr>
              <a:t>10/7/2015</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E0B5A40-7DB4-431B-9E2B-F2279DB933E0}" type="slidenum">
              <a:rPr lang="en-US" altLang="en-US"/>
              <a:pPr/>
              <a:t>‹Nº›</a:t>
            </a:fld>
            <a:endParaRPr lang="en-US" altLang="en-US"/>
          </a:p>
        </p:txBody>
      </p:sp>
    </p:spTree>
    <p:extLst>
      <p:ext uri="{BB962C8B-B14F-4D97-AF65-F5344CB8AC3E}">
        <p14:creationId xmlns:p14="http://schemas.microsoft.com/office/powerpoint/2010/main" val="1098777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23"/>
          <p:cNvSpPr txBox="1"/>
          <p:nvPr/>
        </p:nvSpPr>
        <p:spPr>
          <a:xfrm>
            <a:off x="482600" y="790575"/>
            <a:ext cx="457200" cy="584200"/>
          </a:xfrm>
          <a:prstGeom prst="rect">
            <a:avLst/>
          </a:prstGeom>
        </p:spPr>
        <p:txBody>
          <a:bodyPr anchor="ctr"/>
          <a:lstStyle/>
          <a:p>
            <a:pPr defTabSz="457200" fontAlgn="auto">
              <a:spcBef>
                <a:spcPts val="0"/>
              </a:spcBef>
              <a:spcAft>
                <a:spcPts val="0"/>
              </a:spcAft>
              <a:defRPr/>
            </a:pPr>
            <a:r>
              <a:rPr lang="en-US" sz="8000" dirty="0">
                <a:ln w="3175" cmpd="sng">
                  <a:noFill/>
                </a:ln>
                <a:solidFill>
                  <a:srgbClr val="90C226">
                    <a:lumMod val="60000"/>
                    <a:lumOff val="40000"/>
                  </a:srgbClr>
                </a:solidFill>
                <a:latin typeface="Arial"/>
              </a:rPr>
              <a:t>“</a:t>
            </a:r>
          </a:p>
        </p:txBody>
      </p:sp>
      <p:sp>
        <p:nvSpPr>
          <p:cNvPr id="6" name="TextBox 24"/>
          <p:cNvSpPr txBox="1"/>
          <p:nvPr/>
        </p:nvSpPr>
        <p:spPr>
          <a:xfrm>
            <a:off x="6748463" y="2886075"/>
            <a:ext cx="457200" cy="585788"/>
          </a:xfrm>
          <a:prstGeom prst="rect">
            <a:avLst/>
          </a:prstGeom>
        </p:spPr>
        <p:txBody>
          <a:bodyPr anchor="ctr"/>
          <a:lstStyle/>
          <a:p>
            <a:pPr defTabSz="457200" fontAlgn="auto">
              <a:spcBef>
                <a:spcPts val="0"/>
              </a:spcBef>
              <a:spcAft>
                <a:spcPts val="0"/>
              </a:spcAft>
              <a:defRPr/>
            </a:pPr>
            <a:r>
              <a:rPr lang="en-US" sz="8000" dirty="0">
                <a:ln w="3175" cmpd="sng">
                  <a:noFill/>
                </a:ln>
                <a:solidFill>
                  <a:srgbClr val="90C226">
                    <a:lumMod val="60000"/>
                    <a:lumOff val="40000"/>
                  </a:srgbClr>
                </a:solidFill>
                <a:latin typeface="Aria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3"/>
          <p:cNvSpPr>
            <a:spLocks noGrp="1"/>
          </p:cNvSpPr>
          <p:nvPr>
            <p:ph type="dt" sz="half" idx="14"/>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C8A22A41-3830-4407-B09B-FD9392128C57}" type="datetimeFigureOut">
              <a:rPr lang="en-US"/>
              <a:pPr>
                <a:defRPr/>
              </a:pPr>
              <a:t>10/7/2015</a:t>
            </a:fld>
            <a:endParaRPr lang="en-US" dirty="0"/>
          </a:p>
        </p:txBody>
      </p:sp>
      <p:sp>
        <p:nvSpPr>
          <p:cNvPr id="8" name="Footer Placeholder 4"/>
          <p:cNvSpPr>
            <a:spLocks noGrp="1"/>
          </p:cNvSpPr>
          <p:nvPr>
            <p:ph type="ftr" sz="quarter" idx="15"/>
          </p:nvPr>
        </p:nvSpPr>
        <p:spPr/>
        <p:txBody>
          <a:bodyPr rtlCol="0"/>
          <a:lstStyle>
            <a:lvl1pPr fontAlgn="auto">
              <a:spcBef>
                <a:spcPts val="0"/>
              </a:spcBef>
              <a:spcAft>
                <a:spcPts val="0"/>
              </a:spcAft>
              <a:defRPr dirty="0">
                <a:solidFill>
                  <a:prstClr val="black">
                    <a:tint val="75000"/>
                  </a:prstClr>
                </a:solidFill>
                <a:latin typeface="+mn-lt"/>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fld id="{B748F00F-7EE8-4EEF-A207-CF619232C32E}" type="slidenum">
              <a:rPr lang="en-US" altLang="en-US"/>
              <a:pPr/>
              <a:t>‹Nº›</a:t>
            </a:fld>
            <a:endParaRPr lang="en-US" altLang="en-US"/>
          </a:p>
        </p:txBody>
      </p:sp>
    </p:spTree>
    <p:extLst>
      <p:ext uri="{BB962C8B-B14F-4D97-AF65-F5344CB8AC3E}">
        <p14:creationId xmlns:p14="http://schemas.microsoft.com/office/powerpoint/2010/main" val="690849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A08051B8-4420-40D2-85D6-0B01497C0056}" type="datetimeFigureOut">
              <a:rPr lang="en-US"/>
              <a:pPr>
                <a:defRPr/>
              </a:pPr>
              <a:t>10/7/2015</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19050D8-C84C-4C46-A57C-50EBFBE5D394}" type="slidenum">
              <a:rPr lang="en-US" altLang="en-US"/>
              <a:pPr/>
              <a:t>‹Nº›</a:t>
            </a:fld>
            <a:endParaRPr lang="en-US" altLang="en-US"/>
          </a:p>
        </p:txBody>
      </p:sp>
    </p:spTree>
    <p:extLst>
      <p:ext uri="{BB962C8B-B14F-4D97-AF65-F5344CB8AC3E}">
        <p14:creationId xmlns:p14="http://schemas.microsoft.com/office/powerpoint/2010/main" val="1995828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5" name="TextBox 23"/>
          <p:cNvSpPr txBox="1"/>
          <p:nvPr/>
        </p:nvSpPr>
        <p:spPr>
          <a:xfrm>
            <a:off x="482600" y="790575"/>
            <a:ext cx="457200" cy="584200"/>
          </a:xfrm>
          <a:prstGeom prst="rect">
            <a:avLst/>
          </a:prstGeom>
        </p:spPr>
        <p:txBody>
          <a:bodyPr anchor="ctr"/>
          <a:lstStyle/>
          <a:p>
            <a:pPr defTabSz="457200" fontAlgn="auto">
              <a:spcBef>
                <a:spcPts val="0"/>
              </a:spcBef>
              <a:spcAft>
                <a:spcPts val="0"/>
              </a:spcAft>
              <a:defRPr/>
            </a:pPr>
            <a:r>
              <a:rPr lang="en-US" sz="8000" dirty="0">
                <a:ln w="3175" cmpd="sng">
                  <a:noFill/>
                </a:ln>
                <a:solidFill>
                  <a:srgbClr val="90C226">
                    <a:lumMod val="60000"/>
                    <a:lumOff val="40000"/>
                  </a:srgbClr>
                </a:solidFill>
                <a:latin typeface="Arial"/>
              </a:rPr>
              <a:t>“</a:t>
            </a:r>
          </a:p>
        </p:txBody>
      </p:sp>
      <p:sp>
        <p:nvSpPr>
          <p:cNvPr id="6" name="TextBox 24"/>
          <p:cNvSpPr txBox="1"/>
          <p:nvPr/>
        </p:nvSpPr>
        <p:spPr>
          <a:xfrm>
            <a:off x="6748463" y="2886075"/>
            <a:ext cx="457200" cy="585788"/>
          </a:xfrm>
          <a:prstGeom prst="rect">
            <a:avLst/>
          </a:prstGeom>
        </p:spPr>
        <p:txBody>
          <a:bodyPr anchor="ctr"/>
          <a:lstStyle/>
          <a:p>
            <a:pPr defTabSz="457200" fontAlgn="auto">
              <a:spcBef>
                <a:spcPts val="0"/>
              </a:spcBef>
              <a:spcAft>
                <a:spcPts val="0"/>
              </a:spcAft>
              <a:defRPr/>
            </a:pPr>
            <a:r>
              <a:rPr lang="en-US" sz="8000" dirty="0">
                <a:ln w="3175" cmpd="sng">
                  <a:noFill/>
                </a:ln>
                <a:solidFill>
                  <a:srgbClr val="90C226">
                    <a:lumMod val="60000"/>
                    <a:lumOff val="40000"/>
                  </a:srgbClr>
                </a:solidFill>
                <a:latin typeface="Aria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3"/>
          <p:cNvSpPr>
            <a:spLocks noGrp="1"/>
          </p:cNvSpPr>
          <p:nvPr>
            <p:ph type="dt" sz="half" idx="14"/>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AE3338C0-56BB-4596-90FD-E26386BE1132}" type="datetimeFigureOut">
              <a:rPr lang="en-US"/>
              <a:pPr>
                <a:defRPr/>
              </a:pPr>
              <a:t>10/7/2015</a:t>
            </a:fld>
            <a:endParaRPr lang="en-US" dirty="0"/>
          </a:p>
        </p:txBody>
      </p:sp>
      <p:sp>
        <p:nvSpPr>
          <p:cNvPr id="8" name="Footer Placeholder 4"/>
          <p:cNvSpPr>
            <a:spLocks noGrp="1"/>
          </p:cNvSpPr>
          <p:nvPr>
            <p:ph type="ftr" sz="quarter" idx="15"/>
          </p:nvPr>
        </p:nvSpPr>
        <p:spPr/>
        <p:txBody>
          <a:bodyPr rtlCol="0"/>
          <a:lstStyle>
            <a:lvl1pPr fontAlgn="auto">
              <a:spcBef>
                <a:spcPts val="0"/>
              </a:spcBef>
              <a:spcAft>
                <a:spcPts val="0"/>
              </a:spcAft>
              <a:defRPr dirty="0">
                <a:solidFill>
                  <a:prstClr val="black">
                    <a:tint val="75000"/>
                  </a:prstClr>
                </a:solidFill>
                <a:latin typeface="+mn-lt"/>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fld id="{5A2E1747-FC70-439A-AD43-8FE334425122}" type="slidenum">
              <a:rPr lang="en-US" altLang="en-US"/>
              <a:pPr/>
              <a:t>‹Nº›</a:t>
            </a:fld>
            <a:endParaRPr lang="en-US" altLang="en-US"/>
          </a:p>
        </p:txBody>
      </p:sp>
    </p:spTree>
    <p:extLst>
      <p:ext uri="{BB962C8B-B14F-4D97-AF65-F5344CB8AC3E}">
        <p14:creationId xmlns:p14="http://schemas.microsoft.com/office/powerpoint/2010/main" val="347971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4"/>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E216EB68-C150-4D0F-86B4-5C903F834848}" type="datetimeFigureOut">
              <a:rPr lang="en-US"/>
              <a:pPr>
                <a:defRPr/>
              </a:pPr>
              <a:t>10/7/2015</a:t>
            </a:fld>
            <a:endParaRPr lang="en-US" dirty="0"/>
          </a:p>
        </p:txBody>
      </p:sp>
      <p:sp>
        <p:nvSpPr>
          <p:cNvPr id="6" name="Footer Placeholder 4"/>
          <p:cNvSpPr>
            <a:spLocks noGrp="1"/>
          </p:cNvSpPr>
          <p:nvPr>
            <p:ph type="ftr" sz="quarter" idx="15"/>
          </p:nvPr>
        </p:nvSpPr>
        <p:spPr/>
        <p:txBody>
          <a:bodyPr rtlCol="0"/>
          <a:lstStyle>
            <a:lvl1pPr fontAlgn="auto">
              <a:spcBef>
                <a:spcPts val="0"/>
              </a:spcBef>
              <a:spcAft>
                <a:spcPts val="0"/>
              </a:spcAft>
              <a:defRPr dirty="0">
                <a:solidFill>
                  <a:prstClr val="black">
                    <a:tint val="75000"/>
                  </a:prstClr>
                </a:solidFill>
                <a:latin typeface="+mn-lt"/>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F970B4A2-2A13-40FF-8432-958B2DD9D207}" type="slidenum">
              <a:rPr lang="en-US" altLang="en-US"/>
              <a:pPr/>
              <a:t>‹Nº›</a:t>
            </a:fld>
            <a:endParaRPr lang="en-US" altLang="en-US"/>
          </a:p>
        </p:txBody>
      </p:sp>
    </p:spTree>
    <p:extLst>
      <p:ext uri="{BB962C8B-B14F-4D97-AF65-F5344CB8AC3E}">
        <p14:creationId xmlns:p14="http://schemas.microsoft.com/office/powerpoint/2010/main" val="4037697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9AF3E67F-89DD-40F7-851A-7F98FAD6E606}" type="datetimeFigureOut">
              <a:rPr lang="en-US"/>
              <a:pPr>
                <a:defRPr/>
              </a:pPr>
              <a:t>10/7/2015</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376BC3-C883-40AC-962D-96558D103455}" type="slidenum">
              <a:rPr lang="en-US" altLang="en-US"/>
              <a:pPr/>
              <a:t>‹Nº›</a:t>
            </a:fld>
            <a:endParaRPr lang="en-US" altLang="en-US"/>
          </a:p>
        </p:txBody>
      </p:sp>
    </p:spTree>
    <p:extLst>
      <p:ext uri="{BB962C8B-B14F-4D97-AF65-F5344CB8AC3E}">
        <p14:creationId xmlns:p14="http://schemas.microsoft.com/office/powerpoint/2010/main" val="2965991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CB3B808F-DDFE-45E7-8821-FBA8E4083F3B}" type="datetimeFigureOut">
              <a:rPr lang="en-US"/>
              <a:pPr>
                <a:defRPr/>
              </a:pPr>
              <a:t>10/7/2015</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AF1B26-73A3-4DC3-84B7-5C6E29D4E23F}" type="slidenum">
              <a:rPr lang="en-US" altLang="en-US"/>
              <a:pPr/>
              <a:t>‹Nº›</a:t>
            </a:fld>
            <a:endParaRPr lang="en-US" altLang="en-US"/>
          </a:p>
        </p:txBody>
      </p:sp>
    </p:spTree>
    <p:extLst>
      <p:ext uri="{BB962C8B-B14F-4D97-AF65-F5344CB8AC3E}">
        <p14:creationId xmlns:p14="http://schemas.microsoft.com/office/powerpoint/2010/main" val="9184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08D0FFFC-4956-4C76-A959-B9B7689BCF41}" type="datetimeFigureOut">
              <a:rPr lang="es-ES"/>
              <a:pPr>
                <a:defRPr/>
              </a:pPr>
              <a:t>07/10/2015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6AD8F0A6-5191-499E-8FE9-C4033BCDC6D2}" type="slidenum">
              <a:rPr lang="es-ES" altLang="en-US"/>
              <a:pPr/>
              <a:t>‹Nº›</a:t>
            </a:fld>
            <a:endParaRPr lang="es-ES" altLang="en-US"/>
          </a:p>
        </p:txBody>
      </p:sp>
    </p:spTree>
    <p:extLst>
      <p:ext uri="{BB962C8B-B14F-4D97-AF65-F5344CB8AC3E}">
        <p14:creationId xmlns:p14="http://schemas.microsoft.com/office/powerpoint/2010/main" val="352239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303F2D7A-5684-4E90-9499-CF5DBA51E8F3}" type="datetimeFigureOut">
              <a:rPr lang="es-ES"/>
              <a:pPr>
                <a:defRPr/>
              </a:pPr>
              <a:t>07/10/2015</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2DEFF536-9D22-4A60-BF05-FE6E99ED31EA}" type="slidenum">
              <a:rPr lang="es-ES" altLang="en-US"/>
              <a:pPr/>
              <a:t>‹Nº›</a:t>
            </a:fld>
            <a:endParaRPr lang="es-ES" altLang="en-US"/>
          </a:p>
        </p:txBody>
      </p:sp>
    </p:spTree>
    <p:extLst>
      <p:ext uri="{BB962C8B-B14F-4D97-AF65-F5344CB8AC3E}">
        <p14:creationId xmlns:p14="http://schemas.microsoft.com/office/powerpoint/2010/main" val="3881415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0A20E42D-FD3A-4137-B91E-72BDC992A60D}" type="datetimeFigureOut">
              <a:rPr lang="es-ES"/>
              <a:pPr>
                <a:defRPr/>
              </a:pPr>
              <a:t>07/10/2015</a:t>
            </a:fld>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fld id="{5928A37E-F950-41D7-92B7-D73310CECCB7}" type="slidenum">
              <a:rPr lang="es-ES" altLang="en-US"/>
              <a:pPr/>
              <a:t>‹Nº›</a:t>
            </a:fld>
            <a:endParaRPr lang="es-ES" altLang="en-US"/>
          </a:p>
        </p:txBody>
      </p:sp>
    </p:spTree>
    <p:extLst>
      <p:ext uri="{BB962C8B-B14F-4D97-AF65-F5344CB8AC3E}">
        <p14:creationId xmlns:p14="http://schemas.microsoft.com/office/powerpoint/2010/main" val="574269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C65FBFEE-6D99-4AD6-9574-2DC0798E9BF4}" type="datetimeFigureOut">
              <a:rPr lang="es-ES"/>
              <a:pPr>
                <a:defRPr/>
              </a:pPr>
              <a:t>07/10/2015</a:t>
            </a:fld>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fld id="{4080EED4-099A-4838-97C1-9F16324F9A41}" type="slidenum">
              <a:rPr lang="es-ES" altLang="en-US"/>
              <a:pPr/>
              <a:t>‹Nº›</a:t>
            </a:fld>
            <a:endParaRPr lang="es-ES" altLang="en-US"/>
          </a:p>
        </p:txBody>
      </p:sp>
    </p:spTree>
    <p:extLst>
      <p:ext uri="{BB962C8B-B14F-4D97-AF65-F5344CB8AC3E}">
        <p14:creationId xmlns:p14="http://schemas.microsoft.com/office/powerpoint/2010/main" val="2708050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A66AFA-952E-4441-84B0-3DCB5B2F3C78}" type="datetimeFigureOut">
              <a:rPr lang="es-ES"/>
              <a:pPr>
                <a:defRPr/>
              </a:pPr>
              <a:t>07/10/2015</a:t>
            </a:fld>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fld id="{E29CDABF-0DB5-4C78-9B5A-B56C1C4C8FB7}" type="slidenum">
              <a:rPr lang="es-ES" altLang="en-US"/>
              <a:pPr/>
              <a:t>‹Nº›</a:t>
            </a:fld>
            <a:endParaRPr lang="es-ES" altLang="en-US"/>
          </a:p>
        </p:txBody>
      </p:sp>
    </p:spTree>
    <p:extLst>
      <p:ext uri="{BB962C8B-B14F-4D97-AF65-F5344CB8AC3E}">
        <p14:creationId xmlns:p14="http://schemas.microsoft.com/office/powerpoint/2010/main" val="1514224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36285975-8B1C-4A45-BEAF-85E5E3B08D7F}" type="datetimeFigureOut">
              <a:rPr lang="es-ES"/>
              <a:pPr>
                <a:defRPr/>
              </a:pPr>
              <a:t>07/10/2015</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E14C125D-2357-4AAD-BB89-2AB2EFB8FDC3}" type="slidenum">
              <a:rPr lang="es-ES" altLang="en-US"/>
              <a:pPr/>
              <a:t>‹Nº›</a:t>
            </a:fld>
            <a:endParaRPr lang="es-ES" altLang="en-US"/>
          </a:p>
        </p:txBody>
      </p:sp>
    </p:spTree>
    <p:extLst>
      <p:ext uri="{BB962C8B-B14F-4D97-AF65-F5344CB8AC3E}">
        <p14:creationId xmlns:p14="http://schemas.microsoft.com/office/powerpoint/2010/main" val="87797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6DB37A8D-8F41-4D60-91F2-A2F758E5419A}" type="datetimeFigureOut">
              <a:rPr lang="es-ES"/>
              <a:pPr>
                <a:defRPr/>
              </a:pPr>
              <a:t>07/10/2015</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B35FBE5D-B39C-409F-9421-6B78BD87BF4F}" type="slidenum">
              <a:rPr lang="es-ES" altLang="en-US"/>
              <a:pPr/>
              <a:t>‹Nº›</a:t>
            </a:fld>
            <a:endParaRPr lang="es-ES" altLang="en-US"/>
          </a:p>
        </p:txBody>
      </p:sp>
    </p:spTree>
    <p:extLst>
      <p:ext uri="{BB962C8B-B14F-4D97-AF65-F5344CB8AC3E}">
        <p14:creationId xmlns:p14="http://schemas.microsoft.com/office/powerpoint/2010/main" val="3966728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modificar el estilo de título del patrón</a:t>
            </a:r>
            <a:endParaRPr lang="en-US" alt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n-US"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7569B82-F5B4-40D6-B414-3C6D2E7ACD9B}" type="datetimeFigureOut">
              <a:rPr lang="es-ES"/>
              <a:pPr>
                <a:defRPr/>
              </a:pPr>
              <a:t>07/10/2015</a:t>
            </a:fld>
            <a:endParaRPr lang="es-E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61474CB-4DE0-47AF-91BB-0C7019F9837B}" type="slidenum">
              <a:rPr lang="es-ES" altLang="en-US"/>
              <a:pPr/>
              <a:t>‹Nº›</a:t>
            </a:fld>
            <a:endParaRPr lang="es-ES" altLang="en-US"/>
          </a:p>
        </p:txBody>
      </p:sp>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314"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3315"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título del patrón</a:t>
            </a:r>
            <a:endParaRPr lang="en-US" altLang="en-US" smtClean="0"/>
          </a:p>
        </p:txBody>
      </p:sp>
      <p:sp>
        <p:nvSpPr>
          <p:cNvPr id="13316"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n-US" altLang="en-US" smtClean="0"/>
          </a:p>
        </p:txBody>
      </p:sp>
      <p:sp>
        <p:nvSpPr>
          <p:cNvPr id="4" name="Date Placeholder 3"/>
          <p:cNvSpPr>
            <a:spLocks noGrp="1"/>
          </p:cNvSpPr>
          <p:nvPr>
            <p:ph type="dt" sz="half" idx="2"/>
          </p:nvPr>
        </p:nvSpPr>
        <p:spPr>
          <a:xfrm>
            <a:off x="5405438" y="6042025"/>
            <a:ext cx="684212"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Trebuchet MS" panose="020B0603020202020204" pitchFamily="34" charset="0"/>
              </a:defRPr>
            </a:lvl1pPr>
          </a:lstStyle>
          <a:p>
            <a:fld id="{9BD66CBE-3E14-4C81-A6A8-34ED44BEE8BC}" type="datetimeFigureOut">
              <a:rPr lang="en-US" altLang="en-US"/>
              <a:pPr/>
              <a:t>10/7/2015</a:t>
            </a:fld>
            <a:endParaRPr lang="en-US" altLang="en-US"/>
          </a:p>
        </p:txBody>
      </p:sp>
      <p:sp>
        <p:nvSpPr>
          <p:cNvPr id="5" name="Footer Placeholder 4"/>
          <p:cNvSpPr>
            <a:spLocks noGrp="1"/>
          </p:cNvSpPr>
          <p:nvPr>
            <p:ph type="ftr" sz="quarter" idx="3"/>
          </p:nvPr>
        </p:nvSpPr>
        <p:spPr>
          <a:xfrm>
            <a:off x="609600" y="6042025"/>
            <a:ext cx="46228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Trebuchet MS" panose="020B0603020202020204" pitchFamily="34" charset="0"/>
              </a:defRPr>
            </a:lvl1pPr>
          </a:lstStyle>
          <a:p>
            <a:endParaRPr lang="en-US" alt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90C226"/>
                </a:solidFill>
                <a:latin typeface="Trebuchet MS" panose="020B0603020202020204" pitchFamily="34" charset="0"/>
              </a:defRPr>
            </a:lvl1pPr>
          </a:lstStyle>
          <a:p>
            <a:fld id="{3C12D832-487C-4FD0-BDBC-0CAA67D4B580}" type="slidenum">
              <a:rPr lang="en-US" altLang="en-US"/>
              <a:pPr/>
              <a:t>‹Nº›</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 y="58738"/>
            <a:ext cx="9144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 y="212725"/>
            <a:ext cx="914400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782864" y="-257578"/>
            <a:ext cx="5826719" cy="1646302"/>
          </a:xfrm>
        </p:spPr>
        <p:txBody>
          <a:bodyPr rtlCol="0"/>
          <a:lstStyle/>
          <a:p>
            <a:pPr algn="l" fontAlgn="auto">
              <a:spcAft>
                <a:spcPts val="0"/>
              </a:spcAft>
              <a:defRPr/>
            </a:pPr>
            <a:r>
              <a:rPr lang="es-ES" sz="3600" spc="-150" dirty="0" smtClean="0">
                <a:ln>
                  <a:solidFill>
                    <a:schemeClr val="accent1"/>
                  </a:solidFill>
                </a:ln>
                <a:solidFill>
                  <a:schemeClr val="accent1">
                    <a:lumMod val="40000"/>
                    <a:lumOff val="60000"/>
                  </a:schemeClr>
                </a:solidFill>
                <a:effectLst>
                  <a:outerShdw blurRad="50800" dist="38100" dir="2700000" algn="tl" rotWithShape="0">
                    <a:prstClr val="black">
                      <a:alpha val="40000"/>
                    </a:prstClr>
                  </a:outerShdw>
                </a:effectLst>
              </a:rPr>
              <a:t>Por un planeta sostenible lleno de personas felices!</a:t>
            </a:r>
            <a:endParaRPr lang="es-ES" spc="-150" dirty="0">
              <a:ln>
                <a:solidFill>
                  <a:schemeClr val="accent1"/>
                </a:solidFill>
              </a:ln>
              <a:solidFill>
                <a:schemeClr val="accent1">
                  <a:lumMod val="40000"/>
                  <a:lumOff val="60000"/>
                </a:schemeClr>
              </a:solidFill>
              <a:effectLst>
                <a:outerShdw blurRad="50800" dist="38100" dir="2700000" algn="tl" rotWithShape="0">
                  <a:prstClr val="black">
                    <a:alpha val="40000"/>
                  </a:prstClr>
                </a:outerShdw>
              </a:effectLst>
            </a:endParaRPr>
          </a:p>
        </p:txBody>
      </p:sp>
      <p:sp>
        <p:nvSpPr>
          <p:cNvPr id="3" name="Subtítulo 2"/>
          <p:cNvSpPr>
            <a:spLocks noGrp="1"/>
          </p:cNvSpPr>
          <p:nvPr>
            <p:ph type="subTitle" idx="1"/>
          </p:nvPr>
        </p:nvSpPr>
        <p:spPr>
          <a:xfrm>
            <a:off x="501650" y="5880100"/>
            <a:ext cx="8448675" cy="727075"/>
          </a:xfrm>
        </p:spPr>
        <p:txBody>
          <a:bodyPr rtlCol="0">
            <a:normAutofit/>
          </a:bodyPr>
          <a:lstStyle/>
          <a:p>
            <a:pPr fontAlgn="auto">
              <a:spcBef>
                <a:spcPts val="0"/>
              </a:spcBef>
              <a:spcAft>
                <a:spcPts val="0"/>
              </a:spcAft>
              <a:buFont typeface="Wingdings 3" charset="2"/>
              <a:buNone/>
              <a:defRPr/>
            </a:pPr>
            <a:r>
              <a:rPr lang="es-ES" spc="-150" dirty="0">
                <a:solidFill>
                  <a:schemeClr val="tx1">
                    <a:lumMod val="65000"/>
                    <a:lumOff val="35000"/>
                  </a:schemeClr>
                </a:solidFill>
              </a:rPr>
              <a:t>Derecho a la alimentación de las familias más pobres de </a:t>
            </a:r>
            <a:r>
              <a:rPr lang="es-ES" spc="-150" dirty="0" err="1">
                <a:solidFill>
                  <a:schemeClr val="tx1">
                    <a:lumMod val="65000"/>
                    <a:lumOff val="35000"/>
                  </a:schemeClr>
                </a:solidFill>
              </a:rPr>
              <a:t>Kanakakunnu</a:t>
            </a:r>
            <a:r>
              <a:rPr lang="es-ES" spc="-150" dirty="0">
                <a:solidFill>
                  <a:schemeClr val="tx1">
                    <a:lumMod val="65000"/>
                    <a:lumOff val="35000"/>
                  </a:schemeClr>
                </a:solidFill>
              </a:rPr>
              <a:t> (India</a:t>
            </a:r>
            <a:r>
              <a:rPr lang="es-ES" spc="-150" dirty="0" smtClean="0">
                <a:solidFill>
                  <a:schemeClr val="tx1">
                    <a:lumMod val="65000"/>
                    <a:lumOff val="35000"/>
                  </a:schemeClr>
                </a:solidFill>
              </a:rPr>
              <a:t>): </a:t>
            </a:r>
          </a:p>
          <a:p>
            <a:pPr fontAlgn="auto">
              <a:spcBef>
                <a:spcPts val="0"/>
              </a:spcBef>
              <a:spcAft>
                <a:spcPts val="0"/>
              </a:spcAft>
              <a:buFont typeface="Wingdings 3" charset="2"/>
              <a:buNone/>
              <a:defRPr/>
            </a:pPr>
            <a:r>
              <a:rPr lang="es-ES" sz="2000" b="1" dirty="0" smtClean="0">
                <a:solidFill>
                  <a:schemeClr val="tx1">
                    <a:lumMod val="65000"/>
                    <a:lumOff val="35000"/>
                  </a:schemeClr>
                </a:solidFill>
              </a:rPr>
              <a:t>promoción </a:t>
            </a:r>
            <a:r>
              <a:rPr lang="es-ES" sz="2000" b="1" dirty="0">
                <a:solidFill>
                  <a:schemeClr val="tx1">
                    <a:lumMod val="65000"/>
                    <a:lumOff val="35000"/>
                  </a:schemeClr>
                </a:solidFill>
              </a:rPr>
              <a:t>de la agricultura sostenible y ecológica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500"/>
                            </p:stCondLst>
                            <p:childTnLst>
                              <p:par>
                                <p:cTn id="13" presetID="22" presetClass="entr" presetSubtype="2"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nodeType="afterGroup">
                            <p:stCondLst>
                              <p:cond delay="2500"/>
                            </p:stCondLst>
                            <p:childTnLst>
                              <p:par>
                                <p:cTn id="17" presetID="10" presetClass="entr" presetSubtype="0" fill="hold" grpId="0" nodeType="afterEffect">
                                  <p:stCondLst>
                                    <p:cond delay="20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par>
                          <p:cTn id="20" fill="hold" nodeType="afterGroup">
                            <p:stCondLst>
                              <p:cond delay="3200"/>
                            </p:stCondLst>
                            <p:childTnLst>
                              <p:par>
                                <p:cTn id="21" presetID="10" presetClass="entr" presetSubtype="0" fill="hold" grpId="0" nodeType="afterEffect">
                                  <p:stCondLst>
                                    <p:cond delay="50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7213"/>
            <a:ext cx="91440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384175" y="84138"/>
            <a:ext cx="8424863" cy="523875"/>
          </a:xfrm>
          <a:prstGeom prst="rect">
            <a:avLst/>
          </a:prstGeom>
          <a:noFill/>
        </p:spPr>
        <p:txBody>
          <a:bodyPr>
            <a:spAutoFit/>
          </a:bodyPr>
          <a:lstStyle/>
          <a:p>
            <a:pPr fontAlgn="auto">
              <a:spcBef>
                <a:spcPts val="0"/>
              </a:spcBef>
              <a:spcAft>
                <a:spcPts val="0"/>
              </a:spcAft>
              <a:defRPr/>
            </a:pPr>
            <a:r>
              <a:rPr lang="es-ES" sz="2800" dirty="0" smtClean="0">
                <a:solidFill>
                  <a:schemeClr val="bg1">
                    <a:lumMod val="50000"/>
                  </a:schemeClr>
                </a:solidFill>
                <a:latin typeface="Segoe UI Light" panose="020B0502040204020203" pitchFamily="34" charset="0"/>
                <a:cs typeface="Segoe UI Light" panose="020B0502040204020203" pitchFamily="34" charset="0"/>
              </a:rPr>
              <a:t>Vamos a trabajar en red con...</a:t>
            </a:r>
            <a:endParaRPr lang="es-ES" sz="28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8" name="Rectángulo 7"/>
          <p:cNvSpPr/>
          <p:nvPr/>
        </p:nvSpPr>
        <p:spPr>
          <a:xfrm>
            <a:off x="160338" y="142875"/>
            <a:ext cx="76200" cy="40798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CuadroTexto 12"/>
          <p:cNvSpPr txBox="1"/>
          <p:nvPr/>
        </p:nvSpPr>
        <p:spPr>
          <a:xfrm>
            <a:off x="384175" y="736805"/>
            <a:ext cx="8245802" cy="338554"/>
          </a:xfrm>
          <a:prstGeom prst="rect">
            <a:avLst/>
          </a:prstGeom>
          <a:noFill/>
        </p:spPr>
        <p:txBody>
          <a:bodyPr wrap="square" anchor="t">
            <a:spAutoFit/>
          </a:bodyPr>
          <a:lstStyle/>
          <a:p>
            <a:pPr algn="just">
              <a:spcBef>
                <a:spcPts val="0"/>
              </a:spcBef>
              <a:spcAft>
                <a:spcPts val="1000"/>
              </a:spcAft>
            </a:pPr>
            <a:r>
              <a:rPr lang="es-ES" altLang="es-ES" sz="1600" dirty="0" smtClean="0">
                <a:solidFill>
                  <a:srgbClr val="548235"/>
                </a:solidFill>
                <a:latin typeface="Calibri Light" panose="020F0302020204030204" pitchFamily="34" charset="0"/>
              </a:rPr>
              <a:t>En el AUXILIUM </a:t>
            </a:r>
            <a:r>
              <a:rPr lang="es-ES" altLang="es-ES" sz="1600" dirty="0">
                <a:solidFill>
                  <a:srgbClr val="548235"/>
                </a:solidFill>
                <a:latin typeface="Calibri Light" panose="020F0302020204030204" pitchFamily="34" charset="0"/>
              </a:rPr>
              <a:t>CENTRE </a:t>
            </a:r>
            <a:r>
              <a:rPr lang="es-ES" altLang="es-ES" sz="1600" dirty="0" smtClean="0">
                <a:solidFill>
                  <a:srgbClr val="548235"/>
                </a:solidFill>
                <a:latin typeface="Calibri Light" panose="020F0302020204030204" pitchFamily="34" charset="0"/>
              </a:rPr>
              <a:t>KANAKAKUNNU se desarrollan las siguientes </a:t>
            </a:r>
            <a:r>
              <a:rPr lang="es-ES" altLang="es-ES" sz="1600" b="1" dirty="0" smtClean="0">
                <a:solidFill>
                  <a:srgbClr val="548235"/>
                </a:solidFill>
                <a:latin typeface="Calibri Light" panose="020F0302020204030204" pitchFamily="34" charset="0"/>
              </a:rPr>
              <a:t>actividades:</a:t>
            </a:r>
          </a:p>
        </p:txBody>
      </p:sp>
      <p:sp>
        <p:nvSpPr>
          <p:cNvPr id="15" name="CuadroTexto 8"/>
          <p:cNvSpPr txBox="1"/>
          <p:nvPr/>
        </p:nvSpPr>
        <p:spPr>
          <a:xfrm>
            <a:off x="381726" y="1204151"/>
            <a:ext cx="3827418" cy="3667671"/>
          </a:xfrm>
          <a:prstGeom prst="rect">
            <a:avLst/>
          </a:prstGeom>
          <a:noFill/>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285750" indent="-285750" algn="just">
              <a:spcBef>
                <a:spcPts val="0"/>
              </a:spcBef>
              <a:spcAft>
                <a:spcPts val="1000"/>
              </a:spcAft>
              <a:buFont typeface="Arial" panose="020B0604020202020204" pitchFamily="34" charset="0"/>
              <a:buChar char="•"/>
            </a:pPr>
            <a:r>
              <a:rPr lang="es-ES" altLang="es-ES" sz="1600" b="1" dirty="0" smtClean="0">
                <a:solidFill>
                  <a:srgbClr val="548235"/>
                </a:solidFill>
                <a:latin typeface="Calibri Light" panose="020F0302020204030204" pitchFamily="34" charset="0"/>
              </a:rPr>
              <a:t>Proyectos </a:t>
            </a:r>
            <a:r>
              <a:rPr lang="es-ES" altLang="es-ES" sz="1600" b="1" dirty="0">
                <a:solidFill>
                  <a:srgbClr val="548235"/>
                </a:solidFill>
                <a:latin typeface="Calibri Light" panose="020F0302020204030204" pitchFamily="34" charset="0"/>
              </a:rPr>
              <a:t>de acceso al agua</a:t>
            </a:r>
            <a:r>
              <a:rPr lang="es-ES" altLang="es-ES" sz="1600" dirty="0">
                <a:solidFill>
                  <a:srgbClr val="548235"/>
                </a:solidFill>
                <a:latin typeface="Calibri Light" panose="020F0302020204030204" pitchFamily="34" charset="0"/>
              </a:rPr>
              <a:t>: construcción de tanques de recogida de agua de lluvia en las 6 aldeas donde actúa en el área de </a:t>
            </a:r>
            <a:r>
              <a:rPr lang="es-ES" altLang="es-ES" sz="1600" dirty="0" err="1">
                <a:solidFill>
                  <a:srgbClr val="548235"/>
                </a:solidFill>
                <a:latin typeface="Calibri Light" panose="020F0302020204030204" pitchFamily="34" charset="0"/>
              </a:rPr>
              <a:t>Kanakakunnu</a:t>
            </a:r>
            <a:r>
              <a:rPr lang="es-ES" altLang="es-ES" sz="1600" dirty="0">
                <a:solidFill>
                  <a:srgbClr val="548235"/>
                </a:solidFill>
                <a:latin typeface="Calibri Light" panose="020F0302020204030204" pitchFamily="34" charset="0"/>
              </a:rPr>
              <a:t>.</a:t>
            </a:r>
          </a:p>
          <a:p>
            <a:pPr marL="285750" indent="-285750" algn="just">
              <a:spcBef>
                <a:spcPts val="0"/>
              </a:spcBef>
              <a:spcAft>
                <a:spcPts val="1000"/>
              </a:spcAft>
              <a:buFont typeface="Arial" panose="020B0604020202020204" pitchFamily="34" charset="0"/>
              <a:buChar char="•"/>
            </a:pPr>
            <a:r>
              <a:rPr lang="es-ES" altLang="es-ES" sz="1600" b="1" dirty="0">
                <a:solidFill>
                  <a:srgbClr val="548235"/>
                </a:solidFill>
                <a:latin typeface="Calibri Light" panose="020F0302020204030204" pitchFamily="34" charset="0"/>
              </a:rPr>
              <a:t>Programas de generación de ingresos:</a:t>
            </a:r>
            <a:r>
              <a:rPr lang="es-ES" altLang="es-ES" sz="1600" dirty="0">
                <a:solidFill>
                  <a:srgbClr val="548235"/>
                </a:solidFill>
                <a:latin typeface="Calibri Light" panose="020F0302020204030204" pitchFamily="34" charset="0"/>
              </a:rPr>
              <a:t> los diferentes grupos de autoayuda son beneficiarios de manera continua de estos programas. Estos programas tienen dos apartados, por un lado la formación sobre generación de ingresos y por otro lado  los préstamos sin interés que se otorga a las personas que realizan la formación y que les permiten mejorar en sus </a:t>
            </a:r>
            <a:r>
              <a:rPr lang="es-ES" altLang="es-ES" sz="1600" dirty="0" smtClean="0">
                <a:solidFill>
                  <a:srgbClr val="548235"/>
                </a:solidFill>
                <a:latin typeface="Calibri Light" panose="020F0302020204030204" pitchFamily="34" charset="0"/>
              </a:rPr>
              <a:t>negocios</a:t>
            </a:r>
            <a:r>
              <a:rPr lang="es-ES" altLang="es-ES" sz="1600" dirty="0" smtClean="0"/>
              <a:t>.</a:t>
            </a:r>
            <a:endParaRPr lang="es-ES" altLang="es-ES" sz="1600" dirty="0"/>
          </a:p>
        </p:txBody>
      </p: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l="4749" r="6475"/>
          <a:stretch/>
        </p:blipFill>
        <p:spPr>
          <a:xfrm>
            <a:off x="4368800" y="1264131"/>
            <a:ext cx="4775200" cy="3555914"/>
          </a:xfrm>
          <a:prstGeom prst="rect">
            <a:avLst/>
          </a:prstGeom>
          <a:ln>
            <a:solidFill>
              <a:srgbClr val="92D050"/>
            </a:solidFill>
          </a:ln>
        </p:spPr>
      </p:pic>
    </p:spTree>
    <p:extLst>
      <p:ext uri="{BB962C8B-B14F-4D97-AF65-F5344CB8AC3E}">
        <p14:creationId xmlns:p14="http://schemas.microsoft.com/office/powerpoint/2010/main" val="26553976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7000"/>
                                        <p:tgtEl>
                                          <p:spTgt spid="15"/>
                                        </p:tgtEl>
                                      </p:cBhvr>
                                    </p:animEffect>
                                  </p:childTnLst>
                                </p:cTn>
                              </p:par>
                              <p:par>
                                <p:cTn id="8" presetID="10" presetClass="entr" presetSubtype="0" fill="hold" nodeType="withEffect">
                                  <p:stCondLst>
                                    <p:cond delay="8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7213"/>
            <a:ext cx="91440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869950" y="-203200"/>
            <a:ext cx="76200" cy="406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CuadroTexto 5"/>
          <p:cNvSpPr txBox="1"/>
          <p:nvPr/>
        </p:nvSpPr>
        <p:spPr>
          <a:xfrm>
            <a:off x="384175" y="84138"/>
            <a:ext cx="8424863" cy="523875"/>
          </a:xfrm>
          <a:prstGeom prst="rect">
            <a:avLst/>
          </a:prstGeom>
          <a:noFill/>
        </p:spPr>
        <p:txBody>
          <a:bodyPr>
            <a:spAutoFit/>
          </a:bodyPr>
          <a:lstStyle/>
          <a:p>
            <a:pPr fontAlgn="auto">
              <a:spcBef>
                <a:spcPts val="0"/>
              </a:spcBef>
              <a:spcAft>
                <a:spcPts val="0"/>
              </a:spcAft>
              <a:defRPr/>
            </a:pPr>
            <a:r>
              <a:rPr lang="es-ES" sz="2800" dirty="0" smtClean="0">
                <a:solidFill>
                  <a:schemeClr val="bg1">
                    <a:lumMod val="50000"/>
                  </a:schemeClr>
                </a:solidFill>
                <a:latin typeface="Segoe UI Light" panose="020B0502040204020203" pitchFamily="34" charset="0"/>
                <a:cs typeface="Segoe UI Light" panose="020B0502040204020203" pitchFamily="34" charset="0"/>
              </a:rPr>
              <a:t>Qué </a:t>
            </a:r>
            <a:r>
              <a:rPr lang="es-ES" sz="2800" dirty="0">
                <a:solidFill>
                  <a:schemeClr val="bg1">
                    <a:lumMod val="50000"/>
                  </a:schemeClr>
                </a:solidFill>
                <a:latin typeface="Segoe UI Light" panose="020B0502040204020203" pitchFamily="34" charset="0"/>
                <a:cs typeface="Segoe UI Light" panose="020B0502040204020203" pitchFamily="34" charset="0"/>
              </a:rPr>
              <a:t>queremos conseguir</a:t>
            </a:r>
          </a:p>
        </p:txBody>
      </p:sp>
      <p:sp>
        <p:nvSpPr>
          <p:cNvPr id="7" name="CuadroTexto 6"/>
          <p:cNvSpPr txBox="1"/>
          <p:nvPr/>
        </p:nvSpPr>
        <p:spPr>
          <a:xfrm>
            <a:off x="384175" y="881063"/>
            <a:ext cx="3865853" cy="2308324"/>
          </a:xfrm>
          <a:prstGeom prst="rect">
            <a:avLst/>
          </a:prstGeom>
          <a:noFill/>
        </p:spPr>
        <p:txBody>
          <a:bodyPr wrap="square" anchor="t">
            <a:spAutoFit/>
          </a:bodyPr>
          <a:lstStyle/>
          <a:p>
            <a:pPr algn="just" fontAlgn="auto">
              <a:spcBef>
                <a:spcPts val="200"/>
              </a:spcBef>
              <a:spcAft>
                <a:spcPts val="0"/>
              </a:spcAft>
              <a:defRPr/>
            </a:pPr>
            <a:r>
              <a:rPr lang="es-ES" dirty="0">
                <a:solidFill>
                  <a:schemeClr val="accent6">
                    <a:lumMod val="75000"/>
                  </a:schemeClr>
                </a:solidFill>
                <a:latin typeface="+mj-lt"/>
              </a:rPr>
              <a:t>Se quiere contribuir a hacer efectivo el derecho humano a la alimentación y mejorar las condiciones de vida y de seguridad alimentaria y nutricional de poblaciones rurales en situación de extrema pobreza y exclusión social, preferentemente centrándonos en  mujeres agricultoras. </a:t>
            </a: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746175"/>
            <a:ext cx="4295775" cy="2578100"/>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 name="Rectángulo 1"/>
          <p:cNvSpPr/>
          <p:nvPr/>
        </p:nvSpPr>
        <p:spPr>
          <a:xfrm>
            <a:off x="560745" y="3677271"/>
            <a:ext cx="8307029" cy="130024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6"/>
          <p:cNvSpPr txBox="1"/>
          <p:nvPr/>
        </p:nvSpPr>
        <p:spPr>
          <a:xfrm>
            <a:off x="676655" y="3821727"/>
            <a:ext cx="8106625" cy="1015663"/>
          </a:xfrm>
          <a:prstGeom prst="rect">
            <a:avLst/>
          </a:prstGeom>
          <a:noFill/>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r>
              <a:rPr lang="es-ES" altLang="es-ES" sz="2000" dirty="0">
                <a:solidFill>
                  <a:srgbClr val="548235"/>
                </a:solidFill>
                <a:latin typeface="Calibri Light" panose="020F0302020204030204" pitchFamily="34" charset="0"/>
              </a:rPr>
              <a:t>La meta es reducir la pobreza, mejorar el empleo, la equidad de género </a:t>
            </a:r>
            <a:r>
              <a:rPr lang="es-ES" altLang="es-ES" dirty="0">
                <a:solidFill>
                  <a:srgbClr val="548235"/>
                </a:solidFill>
                <a:latin typeface="Calibri Light" panose="020F0302020204030204" pitchFamily="34" charset="0"/>
              </a:rPr>
              <a:t>(se va a trabajar prioritariamente con mujeres)</a:t>
            </a:r>
            <a:r>
              <a:rPr lang="es-ES" altLang="es-ES" sz="2000" dirty="0">
                <a:solidFill>
                  <a:srgbClr val="548235"/>
                </a:solidFill>
                <a:latin typeface="Calibri Light" panose="020F0302020204030204" pitchFamily="34" charset="0"/>
              </a:rPr>
              <a:t> y promover los derechos económicos, sociales y culturales de las agricultoras y agricultores de </a:t>
            </a:r>
            <a:r>
              <a:rPr lang="es-ES" altLang="es-ES" sz="2000" dirty="0" err="1">
                <a:solidFill>
                  <a:srgbClr val="548235"/>
                </a:solidFill>
                <a:latin typeface="Calibri Light" panose="020F0302020204030204" pitchFamily="34" charset="0"/>
              </a:rPr>
              <a:t>Kanakakunnu</a:t>
            </a:r>
            <a:r>
              <a:rPr lang="es-ES" altLang="es-ES" sz="2000" dirty="0" smtClean="0">
                <a:solidFill>
                  <a:srgbClr val="548235"/>
                </a:solidFill>
                <a:latin typeface="Calibri Light" panose="020F0302020204030204" pitchFamily="34" charset="0"/>
              </a:rPr>
              <a:t>.</a:t>
            </a:r>
            <a:endParaRPr lang="es-ES" altLang="es-ES" sz="2000" dirty="0">
              <a:solidFill>
                <a:srgbClr val="548235"/>
              </a:solidFill>
              <a:latin typeface="Calibri Light" panose="020F0302020204030204" pitchFamily="34" charset="0"/>
            </a:endParaRPr>
          </a:p>
        </p:txBody>
      </p:sp>
      <p:sp>
        <p:nvSpPr>
          <p:cNvPr id="10" name="Rectángulo 9"/>
          <p:cNvSpPr/>
          <p:nvPr/>
        </p:nvSpPr>
        <p:spPr>
          <a:xfrm>
            <a:off x="515027" y="3681512"/>
            <a:ext cx="45719" cy="1296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grpId="0" nodeType="afterEffect">
                                  <p:stCondLst>
                                    <p:cond delay="0"/>
                                  </p:stCondLst>
                                  <p:childTnLst>
                                    <p:animMotion origin="layout" path="M 0.11319 -0.13542 L 0.11302 0.05 " pathEditMode="relative" rAng="0" ptsTypes="AA">
                                      <p:cBhvr>
                                        <p:cTn id="6" dur="1500" fill="hold"/>
                                        <p:tgtEl>
                                          <p:spTgt spid="5"/>
                                        </p:tgtEl>
                                        <p:attrNameLst>
                                          <p:attrName>ppt_x</p:attrName>
                                          <p:attrName>ppt_y</p:attrName>
                                        </p:attrNameLst>
                                      </p:cBhvr>
                                      <p:rCtr x="-1700" y="928200"/>
                                    </p:animMotion>
                                  </p:childTnLst>
                                </p:cTn>
                              </p:par>
                            </p:childTnLst>
                          </p:cTn>
                        </p:par>
                        <p:par>
                          <p:cTn id="7" fill="hold" nodeType="afterGroup">
                            <p:stCondLst>
                              <p:cond delay="150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nodeType="afterGroup">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750"/>
                                        <p:tgtEl>
                                          <p:spTgt spid="7"/>
                                        </p:tgtEl>
                                      </p:cBhvr>
                                    </p:animEffect>
                                  </p:childTnLst>
                                </p:cTn>
                              </p:par>
                              <p:par>
                                <p:cTn id="15" presetID="10" presetClass="entr" presetSubtype="0" fill="hold" nodeType="withEffect">
                                  <p:stCondLst>
                                    <p:cond delay="3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750"/>
                                        <p:tgtEl>
                                          <p:spTgt spid="8"/>
                                        </p:tgtEl>
                                      </p:cBhvr>
                                    </p:animEffect>
                                  </p:childTnLst>
                                </p:cTn>
                              </p:par>
                            </p:childTnLst>
                          </p:cTn>
                        </p:par>
                        <p:par>
                          <p:cTn id="18" fill="hold">
                            <p:stCondLst>
                              <p:cond delay="775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2" grpId="0" animBg="1"/>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7213"/>
            <a:ext cx="91440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160338" y="142875"/>
            <a:ext cx="76200" cy="40798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CuadroTexto 5"/>
          <p:cNvSpPr txBox="1"/>
          <p:nvPr/>
        </p:nvSpPr>
        <p:spPr>
          <a:xfrm>
            <a:off x="384175" y="84138"/>
            <a:ext cx="8237538" cy="523875"/>
          </a:xfrm>
          <a:prstGeom prst="rect">
            <a:avLst/>
          </a:prstGeom>
          <a:noFill/>
        </p:spPr>
        <p:txBody>
          <a:bodyPr>
            <a:spAutoFit/>
          </a:bodyPr>
          <a:lstStyle/>
          <a:p>
            <a:pPr fontAlgn="auto">
              <a:spcBef>
                <a:spcPts val="0"/>
              </a:spcBef>
              <a:spcAft>
                <a:spcPts val="0"/>
              </a:spcAft>
              <a:defRPr/>
            </a:pPr>
            <a:r>
              <a:rPr lang="es-ES" sz="2800" dirty="0" smtClean="0">
                <a:solidFill>
                  <a:schemeClr val="bg1">
                    <a:lumMod val="50000"/>
                  </a:schemeClr>
                </a:solidFill>
                <a:latin typeface="Segoe UI Light" panose="020B0502040204020203" pitchFamily="34" charset="0"/>
                <a:cs typeface="Segoe UI Light" panose="020B0502040204020203" pitchFamily="34" charset="0"/>
              </a:rPr>
              <a:t>Qué </a:t>
            </a:r>
            <a:r>
              <a:rPr lang="es-ES" sz="2800" dirty="0">
                <a:solidFill>
                  <a:schemeClr val="bg1">
                    <a:lumMod val="50000"/>
                  </a:schemeClr>
                </a:solidFill>
                <a:latin typeface="Segoe UI Light" panose="020B0502040204020203" pitchFamily="34" charset="0"/>
                <a:cs typeface="Segoe UI Light" panose="020B0502040204020203" pitchFamily="34" charset="0"/>
              </a:rPr>
              <a:t>queremos conseguir</a:t>
            </a:r>
          </a:p>
        </p:txBody>
      </p:sp>
      <p:sp>
        <p:nvSpPr>
          <p:cNvPr id="7" name="CuadroTexto 6"/>
          <p:cNvSpPr txBox="1"/>
          <p:nvPr/>
        </p:nvSpPr>
        <p:spPr>
          <a:xfrm>
            <a:off x="384175" y="779453"/>
            <a:ext cx="4406766" cy="3416320"/>
          </a:xfrm>
          <a:prstGeom prst="rect">
            <a:avLst/>
          </a:prstGeom>
          <a:noFill/>
        </p:spPr>
        <p:txBody>
          <a:bodyPr wrap="square" anchor="t">
            <a:spAutoFit/>
          </a:bodyPr>
          <a:lstStyle/>
          <a:p>
            <a:pPr algn="just"/>
            <a:r>
              <a:rPr lang="es-ES" altLang="es-ES" dirty="0">
                <a:solidFill>
                  <a:srgbClr val="548235"/>
                </a:solidFill>
                <a:latin typeface="Calibri Light" panose="020F0302020204030204" pitchFamily="34" charset="0"/>
              </a:rPr>
              <a:t>Con el presente  proyecto CDEW </a:t>
            </a:r>
            <a:r>
              <a:rPr lang="es-ES" altLang="es-ES" dirty="0" err="1">
                <a:solidFill>
                  <a:srgbClr val="548235"/>
                </a:solidFill>
                <a:latin typeface="Calibri Light" panose="020F0302020204030204" pitchFamily="34" charset="0"/>
              </a:rPr>
              <a:t>Society</a:t>
            </a:r>
            <a:r>
              <a:rPr lang="es-ES" altLang="es-ES" dirty="0">
                <a:solidFill>
                  <a:srgbClr val="548235"/>
                </a:solidFill>
                <a:latin typeface="Calibri Light" panose="020F0302020204030204" pitchFamily="34" charset="0"/>
              </a:rPr>
              <a:t> en red con la comunidad FMA asentada en </a:t>
            </a:r>
            <a:r>
              <a:rPr lang="es-ES" altLang="es-ES" dirty="0" err="1">
                <a:solidFill>
                  <a:srgbClr val="548235"/>
                </a:solidFill>
                <a:latin typeface="Calibri Light" panose="020F0302020204030204" pitchFamily="34" charset="0"/>
              </a:rPr>
              <a:t>Kanakakunnu</a:t>
            </a:r>
            <a:r>
              <a:rPr lang="es-ES" altLang="es-ES" dirty="0">
                <a:solidFill>
                  <a:srgbClr val="548235"/>
                </a:solidFill>
                <a:latin typeface="Calibri Light" panose="020F0302020204030204" pitchFamily="34" charset="0"/>
              </a:rPr>
              <a:t> (</a:t>
            </a:r>
            <a:r>
              <a:rPr lang="es-ES" altLang="es-ES" dirty="0" err="1">
                <a:solidFill>
                  <a:srgbClr val="548235"/>
                </a:solidFill>
                <a:latin typeface="Calibri Light" panose="020F0302020204030204" pitchFamily="34" charset="0"/>
              </a:rPr>
              <a:t>Auxilium</a:t>
            </a:r>
            <a:r>
              <a:rPr lang="es-ES" altLang="es-ES" dirty="0">
                <a:solidFill>
                  <a:srgbClr val="548235"/>
                </a:solidFill>
                <a:latin typeface="Calibri Light" panose="020F0302020204030204" pitchFamily="34" charset="0"/>
              </a:rPr>
              <a:t> Centre </a:t>
            </a:r>
            <a:r>
              <a:rPr lang="es-ES" altLang="es-ES" dirty="0" err="1">
                <a:solidFill>
                  <a:srgbClr val="548235"/>
                </a:solidFill>
                <a:latin typeface="Calibri Light" panose="020F0302020204030204" pitchFamily="34" charset="0"/>
              </a:rPr>
              <a:t>Kanakakunnu</a:t>
            </a:r>
            <a:r>
              <a:rPr lang="es-ES" altLang="es-ES" dirty="0">
                <a:solidFill>
                  <a:srgbClr val="548235"/>
                </a:solidFill>
                <a:latin typeface="Calibri Light" panose="020F0302020204030204" pitchFamily="34" charset="0"/>
              </a:rPr>
              <a:t>) quiere ofrecer formación y capacitación en agricultura sostenible y ecológica así como equipamientos básicos y apoyo financiero para la producción a pequeña escala mediante el uso racional de los recursos, posibilitando el desarrollo socioeconómico y sustentable en beneficio de la población más pobre y con mayor riesgo de exclusión social. </a:t>
            </a:r>
          </a:p>
          <a:p>
            <a:pPr algn="just" fontAlgn="auto">
              <a:spcBef>
                <a:spcPts val="0"/>
              </a:spcBef>
              <a:spcAft>
                <a:spcPts val="0"/>
              </a:spcAft>
              <a:defRPr/>
            </a:pPr>
            <a:endParaRPr lang="es-ES" dirty="0">
              <a:solidFill>
                <a:schemeClr val="accent6">
                  <a:lumMod val="75000"/>
                </a:schemeClr>
              </a:solidFill>
              <a:latin typeface="+mj-lt"/>
            </a:endParaRPr>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r="8479"/>
          <a:stretch/>
        </p:blipFill>
        <p:spPr bwMode="auto">
          <a:xfrm>
            <a:off x="4908790" y="908384"/>
            <a:ext cx="4235210" cy="2917825"/>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000"/>
                                        <p:tgtEl>
                                          <p:spTgt spid="7"/>
                                        </p:tgtEl>
                                      </p:cBhvr>
                                    </p:animEffect>
                                  </p:childTnLst>
                                </p:cTn>
                              </p:par>
                              <p:par>
                                <p:cTn id="8" presetID="10" presetClass="entr" presetSubtype="0" fill="hold" nodeType="withEffect">
                                  <p:stCondLst>
                                    <p:cond delay="3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4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magen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7213"/>
            <a:ext cx="91440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869950" y="-203200"/>
            <a:ext cx="76200" cy="406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CuadroTexto 5"/>
          <p:cNvSpPr txBox="1"/>
          <p:nvPr/>
        </p:nvSpPr>
        <p:spPr>
          <a:xfrm>
            <a:off x="384175" y="84138"/>
            <a:ext cx="6840538" cy="523875"/>
          </a:xfrm>
          <a:prstGeom prst="rect">
            <a:avLst/>
          </a:prstGeom>
          <a:noFill/>
        </p:spPr>
        <p:txBody>
          <a:bodyPr>
            <a:spAutoFit/>
          </a:bodyPr>
          <a:lstStyle/>
          <a:p>
            <a:pPr fontAlgn="auto">
              <a:spcBef>
                <a:spcPts val="0"/>
              </a:spcBef>
              <a:spcAft>
                <a:spcPts val="0"/>
              </a:spcAft>
              <a:defRPr/>
            </a:pPr>
            <a:r>
              <a:rPr lang="es-ES" sz="2800" dirty="0" smtClean="0">
                <a:solidFill>
                  <a:schemeClr val="bg1">
                    <a:lumMod val="50000"/>
                  </a:schemeClr>
                </a:solidFill>
                <a:latin typeface="Segoe UI Light" panose="020B0502040204020203" pitchFamily="34" charset="0"/>
                <a:cs typeface="Segoe UI Light" panose="020B0502040204020203" pitchFamily="34" charset="0"/>
              </a:rPr>
              <a:t>Como </a:t>
            </a:r>
            <a:r>
              <a:rPr lang="es-ES" sz="2800" dirty="0">
                <a:solidFill>
                  <a:schemeClr val="bg1">
                    <a:lumMod val="50000"/>
                  </a:schemeClr>
                </a:solidFill>
                <a:latin typeface="Segoe UI Light" panose="020B0502040204020203" pitchFamily="34" charset="0"/>
                <a:cs typeface="Segoe UI Light" panose="020B0502040204020203" pitchFamily="34" charset="0"/>
              </a:rPr>
              <a:t>lo haremos</a:t>
            </a:r>
          </a:p>
        </p:txBody>
      </p:sp>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l="10077" r="31434"/>
          <a:stretch/>
        </p:blipFill>
        <p:spPr bwMode="auto">
          <a:xfrm>
            <a:off x="5254580" y="939422"/>
            <a:ext cx="3902299" cy="4001990"/>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1046164" y="828675"/>
            <a:ext cx="4105386" cy="1015663"/>
          </a:xfrm>
          <a:prstGeom prst="rect">
            <a:avLst/>
          </a:prstGeom>
          <a:noFill/>
        </p:spPr>
        <p:txBody>
          <a:bodyPr wrap="square">
            <a:spAutoFit/>
          </a:bodyPr>
          <a:lstStyle/>
          <a:p>
            <a:pPr algn="just" fontAlgn="auto">
              <a:spcBef>
                <a:spcPts val="1000"/>
              </a:spcBef>
              <a:spcAft>
                <a:spcPts val="800"/>
              </a:spcAft>
              <a:defRPr/>
            </a:pPr>
            <a:r>
              <a:rPr lang="es-ES" sz="2000" dirty="0">
                <a:solidFill>
                  <a:schemeClr val="accent6">
                    <a:lumMod val="75000"/>
                  </a:schemeClr>
                </a:solidFill>
                <a:latin typeface="+mj-lt"/>
              </a:rPr>
              <a:t>Construyendo </a:t>
            </a:r>
            <a:r>
              <a:rPr lang="es-ES" sz="2000" b="1" dirty="0">
                <a:solidFill>
                  <a:schemeClr val="accent6">
                    <a:lumMod val="75000"/>
                  </a:schemeClr>
                </a:solidFill>
                <a:latin typeface="+mj-lt"/>
              </a:rPr>
              <a:t>tanques para recoger agua </a:t>
            </a:r>
            <a:r>
              <a:rPr lang="es-ES" sz="2000" dirty="0">
                <a:solidFill>
                  <a:schemeClr val="accent6">
                    <a:lumMod val="75000"/>
                  </a:schemeClr>
                </a:solidFill>
                <a:latin typeface="+mj-lt"/>
              </a:rPr>
              <a:t>de lluvia para agricultura en 10 hogares seleccionados.</a:t>
            </a: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3" y="823913"/>
            <a:ext cx="9048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9863" y="2573919"/>
            <a:ext cx="9048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2563" y="3343856"/>
            <a:ext cx="9048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9863" y="1843669"/>
            <a:ext cx="9048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p:cNvSpPr txBox="1"/>
          <p:nvPr/>
        </p:nvSpPr>
        <p:spPr>
          <a:xfrm>
            <a:off x="1046163" y="2002419"/>
            <a:ext cx="7488237" cy="400050"/>
          </a:xfrm>
          <a:prstGeom prst="rect">
            <a:avLst/>
          </a:prstGeom>
          <a:noFill/>
        </p:spPr>
        <p:txBody>
          <a:bodyPr>
            <a:spAutoFit/>
          </a:bodyPr>
          <a:lstStyle/>
          <a:p>
            <a:pPr algn="just" fontAlgn="auto">
              <a:spcBef>
                <a:spcPts val="1000"/>
              </a:spcBef>
              <a:spcAft>
                <a:spcPts val="800"/>
              </a:spcAft>
              <a:defRPr/>
            </a:pPr>
            <a:r>
              <a:rPr lang="es-ES" sz="2000" dirty="0">
                <a:solidFill>
                  <a:schemeClr val="accent6">
                    <a:lumMod val="75000"/>
                  </a:schemeClr>
                </a:solidFill>
                <a:latin typeface="+mj-lt"/>
              </a:rPr>
              <a:t>Mejoras en 5 </a:t>
            </a:r>
            <a:r>
              <a:rPr lang="es-ES" sz="2000" b="1" dirty="0">
                <a:solidFill>
                  <a:schemeClr val="accent6">
                    <a:lumMod val="75000"/>
                  </a:schemeClr>
                </a:solidFill>
                <a:latin typeface="+mj-lt"/>
              </a:rPr>
              <a:t>pozos públicos</a:t>
            </a:r>
          </a:p>
        </p:txBody>
      </p:sp>
      <p:sp>
        <p:nvSpPr>
          <p:cNvPr id="13" name="CuadroTexto 12"/>
          <p:cNvSpPr txBox="1"/>
          <p:nvPr/>
        </p:nvSpPr>
        <p:spPr>
          <a:xfrm>
            <a:off x="1046163" y="2554869"/>
            <a:ext cx="3887787" cy="708025"/>
          </a:xfrm>
          <a:prstGeom prst="rect">
            <a:avLst/>
          </a:prstGeom>
          <a:noFill/>
        </p:spPr>
        <p:txBody>
          <a:bodyPr>
            <a:spAutoFit/>
          </a:bodyPr>
          <a:lstStyle/>
          <a:p>
            <a:pPr algn="just" fontAlgn="auto">
              <a:spcBef>
                <a:spcPts val="1000"/>
              </a:spcBef>
              <a:spcAft>
                <a:spcPts val="800"/>
              </a:spcAft>
              <a:defRPr/>
            </a:pPr>
            <a:r>
              <a:rPr lang="es-ES" sz="2000" dirty="0">
                <a:solidFill>
                  <a:schemeClr val="accent6">
                    <a:lumMod val="75000"/>
                  </a:schemeClr>
                </a:solidFill>
                <a:latin typeface="+mj-lt"/>
              </a:rPr>
              <a:t>Capital para bolsa de </a:t>
            </a:r>
            <a:r>
              <a:rPr lang="es-ES" sz="2000" b="1" dirty="0">
                <a:solidFill>
                  <a:schemeClr val="accent6">
                    <a:lumMod val="75000"/>
                  </a:schemeClr>
                </a:solidFill>
                <a:latin typeface="+mj-lt"/>
              </a:rPr>
              <a:t>préstamos sin interés</a:t>
            </a:r>
          </a:p>
        </p:txBody>
      </p:sp>
      <p:sp>
        <p:nvSpPr>
          <p:cNvPr id="14" name="CuadroTexto 13"/>
          <p:cNvSpPr txBox="1"/>
          <p:nvPr/>
        </p:nvSpPr>
        <p:spPr>
          <a:xfrm>
            <a:off x="1054100" y="3347031"/>
            <a:ext cx="3749675" cy="707886"/>
          </a:xfrm>
          <a:prstGeom prst="rect">
            <a:avLst/>
          </a:prstGeom>
          <a:noFill/>
        </p:spPr>
        <p:txBody>
          <a:bodyPr>
            <a:spAutoFit/>
          </a:bodyPr>
          <a:lstStyle/>
          <a:p>
            <a:pPr algn="just" fontAlgn="auto">
              <a:spcBef>
                <a:spcPts val="1000"/>
              </a:spcBef>
              <a:spcAft>
                <a:spcPts val="800"/>
              </a:spcAft>
              <a:defRPr/>
            </a:pPr>
            <a:r>
              <a:rPr lang="es-ES" sz="2000" b="1" dirty="0">
                <a:solidFill>
                  <a:schemeClr val="accent6">
                    <a:lumMod val="75000"/>
                  </a:schemeClr>
                </a:solidFill>
                <a:latin typeface="+mj-lt"/>
              </a:rPr>
              <a:t>Reparto de semillas </a:t>
            </a:r>
            <a:r>
              <a:rPr lang="es-ES" sz="2000" dirty="0">
                <a:solidFill>
                  <a:schemeClr val="accent6">
                    <a:lumMod val="75000"/>
                  </a:schemeClr>
                </a:solidFill>
                <a:latin typeface="+mj-lt"/>
              </a:rPr>
              <a:t>mejoradas entre 150 </a:t>
            </a:r>
            <a:r>
              <a:rPr lang="es-ES" sz="2000" dirty="0" smtClean="0">
                <a:solidFill>
                  <a:schemeClr val="accent6">
                    <a:lumMod val="75000"/>
                  </a:schemeClr>
                </a:solidFill>
                <a:latin typeface="+mj-lt"/>
              </a:rPr>
              <a:t>familias</a:t>
            </a:r>
          </a:p>
        </p:txBody>
      </p:sp>
      <p:pic>
        <p:nvPicPr>
          <p:cNvPr id="15" name="Imagen 14"/>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183152" y="4232501"/>
            <a:ext cx="90369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uadroTexto 15"/>
          <p:cNvSpPr txBox="1"/>
          <p:nvPr/>
        </p:nvSpPr>
        <p:spPr>
          <a:xfrm>
            <a:off x="1064831" y="4233526"/>
            <a:ext cx="3983687" cy="707886"/>
          </a:xfrm>
          <a:prstGeom prst="rect">
            <a:avLst/>
          </a:prstGeom>
          <a:noFill/>
        </p:spPr>
        <p:txBody>
          <a:bodyPr wrap="square">
            <a:spAutoFit/>
          </a:bodyPr>
          <a:lstStyle/>
          <a:p>
            <a:pPr algn="just" fontAlgn="auto">
              <a:spcBef>
                <a:spcPts val="1000"/>
              </a:spcBef>
              <a:spcAft>
                <a:spcPts val="800"/>
              </a:spcAft>
              <a:defRPr/>
            </a:pPr>
            <a:r>
              <a:rPr lang="es-ES" sz="2000" b="1" dirty="0" smtClean="0">
                <a:solidFill>
                  <a:schemeClr val="accent6">
                    <a:lumMod val="75000"/>
                  </a:schemeClr>
                </a:solidFill>
                <a:latin typeface="+mj-lt"/>
              </a:rPr>
              <a:t>Formación y capacitación </a:t>
            </a:r>
            <a:r>
              <a:rPr lang="es-ES" sz="2000" dirty="0" smtClean="0">
                <a:solidFill>
                  <a:schemeClr val="accent6">
                    <a:lumMod val="75000"/>
                  </a:schemeClr>
                </a:solidFill>
                <a:latin typeface="+mj-lt"/>
              </a:rPr>
              <a:t>en agricultura sostenible y ecológica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grpId="0" nodeType="afterEffect">
                                  <p:stCondLst>
                                    <p:cond delay="0"/>
                                  </p:stCondLst>
                                  <p:childTnLst>
                                    <p:animMotion origin="layout" path="M 0.11319 -0.13542 L 0.11302 0.05 " pathEditMode="relative" rAng="0" ptsTypes="AA">
                                      <p:cBhvr>
                                        <p:cTn id="6" dur="1500" fill="hold"/>
                                        <p:tgtEl>
                                          <p:spTgt spid="5"/>
                                        </p:tgtEl>
                                        <p:attrNameLst>
                                          <p:attrName>ppt_x</p:attrName>
                                          <p:attrName>ppt_y</p:attrName>
                                        </p:attrNameLst>
                                      </p:cBhvr>
                                      <p:rCtr x="-1700" y="928200"/>
                                    </p:animMotion>
                                  </p:childTnLst>
                                </p:cTn>
                              </p:par>
                            </p:childTnLst>
                          </p:cTn>
                        </p:par>
                        <p:par>
                          <p:cTn id="7" fill="hold" nodeType="afterGroup">
                            <p:stCondLst>
                              <p:cond delay="150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900"/>
                                        <p:tgtEl>
                                          <p:spTgt spid="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par>
                          <p:cTn id="18" fill="hold" nodeType="afterGroup">
                            <p:stCondLst>
                              <p:cond delay="4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nodeType="afterGroup">
                            <p:stCondLst>
                              <p:cond delay="4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20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3500"/>
                                        <p:tgtEl>
                                          <p:spTgt spid="3"/>
                                        </p:tgtEl>
                                      </p:cBhvr>
                                    </p:animEffect>
                                  </p:childTnLst>
                                </p:cTn>
                              </p:par>
                              <p:par>
                                <p:cTn id="29" presetID="10" presetClass="entr" presetSubtype="0" fill="hold" nodeType="withEffect">
                                  <p:stCondLst>
                                    <p:cond delay="19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22" presetClass="entr" presetSubtype="8" fill="hold" grpId="0" nodeType="withEffect">
                                  <p:stCondLst>
                                    <p:cond delay="250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2000"/>
                                        <p:tgtEl>
                                          <p:spTgt spid="13"/>
                                        </p:tgtEl>
                                      </p:cBhvr>
                                    </p:animEffect>
                                  </p:childTnLst>
                                </p:cTn>
                              </p:par>
                              <p:par>
                                <p:cTn id="35" presetID="10" presetClass="entr" presetSubtype="0" fill="hold" nodeType="withEffect">
                                  <p:stCondLst>
                                    <p:cond delay="45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nodeType="afterGroup">
                            <p:stCondLst>
                              <p:cond delay="95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2000"/>
                                        <p:tgtEl>
                                          <p:spTgt spid="14"/>
                                        </p:tgtEl>
                                      </p:cBhvr>
                                    </p:animEffect>
                                  </p:childTnLst>
                                </p:cTn>
                              </p:par>
                            </p:childTnLst>
                          </p:cTn>
                        </p:par>
                        <p:par>
                          <p:cTn id="42" fill="hold">
                            <p:stCondLst>
                              <p:cond delay="11500"/>
                            </p:stCondLst>
                            <p:childTnLst>
                              <p:par>
                                <p:cTn id="43" presetID="10"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12000"/>
                            </p:stCondLst>
                            <p:childTnLst>
                              <p:par>
                                <p:cTn id="47" presetID="2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2" grpId="0"/>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Imagen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7213"/>
            <a:ext cx="91440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ángulo 19"/>
          <p:cNvSpPr/>
          <p:nvPr/>
        </p:nvSpPr>
        <p:spPr>
          <a:xfrm>
            <a:off x="5834063" y="696913"/>
            <a:ext cx="3155950" cy="255428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s-ES"/>
          </a:p>
        </p:txBody>
      </p:sp>
      <p:sp>
        <p:nvSpPr>
          <p:cNvPr id="6" name="CuadroTexto 5"/>
          <p:cNvSpPr txBox="1"/>
          <p:nvPr/>
        </p:nvSpPr>
        <p:spPr>
          <a:xfrm>
            <a:off x="384175" y="84138"/>
            <a:ext cx="6648450" cy="523875"/>
          </a:xfrm>
          <a:prstGeom prst="rect">
            <a:avLst/>
          </a:prstGeom>
          <a:noFill/>
        </p:spPr>
        <p:txBody>
          <a:bodyPr>
            <a:spAutoFit/>
          </a:bodyPr>
          <a:lstStyle/>
          <a:p>
            <a:pPr fontAlgn="auto">
              <a:spcBef>
                <a:spcPts val="0"/>
              </a:spcBef>
              <a:spcAft>
                <a:spcPts val="0"/>
              </a:spcAft>
              <a:defRPr/>
            </a:pPr>
            <a:r>
              <a:rPr lang="es-ES" sz="2800" dirty="0" smtClean="0">
                <a:solidFill>
                  <a:schemeClr val="bg1">
                    <a:lumMod val="50000"/>
                  </a:schemeClr>
                </a:solidFill>
                <a:latin typeface="Segoe UI Light" panose="020B0502040204020203" pitchFamily="34" charset="0"/>
                <a:cs typeface="Segoe UI Light" panose="020B0502040204020203" pitchFamily="34" charset="0"/>
              </a:rPr>
              <a:t>Lo </a:t>
            </a:r>
            <a:r>
              <a:rPr lang="es-ES" sz="2800" dirty="0">
                <a:solidFill>
                  <a:schemeClr val="bg1">
                    <a:lumMod val="50000"/>
                  </a:schemeClr>
                </a:solidFill>
                <a:latin typeface="Segoe UI Light" panose="020B0502040204020203" pitchFamily="34" charset="0"/>
                <a:cs typeface="Segoe UI Light" panose="020B0502040204020203" pitchFamily="34" charset="0"/>
              </a:rPr>
              <a:t>que lograremos</a:t>
            </a:r>
          </a:p>
        </p:txBody>
      </p:sp>
      <p:sp>
        <p:nvSpPr>
          <p:cNvPr id="11" name="CuadroTexto 10"/>
          <p:cNvSpPr txBox="1"/>
          <p:nvPr/>
        </p:nvSpPr>
        <p:spPr>
          <a:xfrm>
            <a:off x="479425" y="3817868"/>
            <a:ext cx="3324225" cy="822325"/>
          </a:xfrm>
          <a:prstGeom prst="rect">
            <a:avLst/>
          </a:prstGeom>
          <a:noFill/>
        </p:spPr>
        <p:txBody>
          <a:bodyPr>
            <a:spAutoFit/>
          </a:bodyPr>
          <a:lstStyle/>
          <a:p>
            <a:pPr fontAlgn="auto">
              <a:spcBef>
                <a:spcPts val="200"/>
              </a:spcBef>
              <a:spcAft>
                <a:spcPts val="0"/>
              </a:spcAft>
              <a:defRPr/>
            </a:pPr>
            <a:r>
              <a:rPr lang="es-ES" sz="2400" dirty="0">
                <a:solidFill>
                  <a:schemeClr val="accent6">
                    <a:lumMod val="75000"/>
                  </a:schemeClr>
                </a:solidFill>
                <a:latin typeface="+mj-lt"/>
              </a:rPr>
              <a:t>Y para conseguirlo tenemos que recaudar</a:t>
            </a:r>
          </a:p>
        </p:txBody>
      </p:sp>
      <p:sp>
        <p:nvSpPr>
          <p:cNvPr id="12" name="Rectángulo 11"/>
          <p:cNvSpPr/>
          <p:nvPr/>
        </p:nvSpPr>
        <p:spPr>
          <a:xfrm>
            <a:off x="3886200" y="3708331"/>
            <a:ext cx="1901825" cy="97313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s-ES"/>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5900" y="3762306"/>
            <a:ext cx="15525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3"/>
          <p:cNvSpPr txBox="1"/>
          <p:nvPr/>
        </p:nvSpPr>
        <p:spPr>
          <a:xfrm>
            <a:off x="384175" y="748071"/>
            <a:ext cx="5338762" cy="2462213"/>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spcBef>
                <a:spcPts val="200"/>
              </a:spcBef>
            </a:pPr>
            <a:r>
              <a:rPr lang="es-ES" altLang="en-US" sz="2200" dirty="0">
                <a:solidFill>
                  <a:srgbClr val="548235"/>
                </a:solidFill>
                <a:latin typeface="Calibri Light" panose="020F0302020204030204" pitchFamily="34" charset="0"/>
              </a:rPr>
              <a:t>Con este proyecto 150 familias de </a:t>
            </a:r>
            <a:r>
              <a:rPr lang="es-ES" altLang="en-US" sz="2200" dirty="0" err="1">
                <a:solidFill>
                  <a:srgbClr val="548235"/>
                </a:solidFill>
                <a:latin typeface="Calibri Light" panose="020F0302020204030204" pitchFamily="34" charset="0"/>
              </a:rPr>
              <a:t>Kanakakunnu</a:t>
            </a:r>
            <a:r>
              <a:rPr lang="es-ES" altLang="en-US" sz="2200" dirty="0">
                <a:solidFill>
                  <a:srgbClr val="548235"/>
                </a:solidFill>
                <a:latin typeface="Calibri Light" panose="020F0302020204030204" pitchFamily="34" charset="0"/>
              </a:rPr>
              <a:t> obtendrán seguridad alimentaria y nutricional, mediante la gestión responsable de recursos naturales lo que les permitirá mejorar sus condiciones de vida y poder llevar una vida sana y activa en un entorno saludable.</a:t>
            </a:r>
            <a:endParaRPr lang="es-ES" altLang="en-US" sz="2200" b="1" dirty="0">
              <a:solidFill>
                <a:srgbClr val="548235"/>
              </a:solidFill>
              <a:latin typeface="Calibri Light" panose="020F0302020204030204" pitchFamily="34" charset="0"/>
            </a:endParaRPr>
          </a:p>
        </p:txBody>
      </p:sp>
      <p:sp>
        <p:nvSpPr>
          <p:cNvPr id="2" name="CuadroTexto 1"/>
          <p:cNvSpPr txBox="1"/>
          <p:nvPr/>
        </p:nvSpPr>
        <p:spPr>
          <a:xfrm>
            <a:off x="6604000" y="593725"/>
            <a:ext cx="2100263" cy="1225550"/>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s-ES" altLang="en-US" sz="6600">
                <a:solidFill>
                  <a:srgbClr val="70AD47"/>
                </a:solidFill>
                <a:latin typeface="Segoe UI Light" panose="020B0502040204020203" pitchFamily="34" charset="0"/>
              </a:rPr>
              <a:t>150</a:t>
            </a:r>
          </a:p>
          <a:p>
            <a:pPr algn="r">
              <a:lnSpc>
                <a:spcPts val="1000"/>
              </a:lnSpc>
            </a:pPr>
            <a:r>
              <a:rPr lang="es-ES" altLang="en-US" sz="3200">
                <a:solidFill>
                  <a:srgbClr val="70AD47"/>
                </a:solidFill>
                <a:latin typeface="Segoe UI Light" panose="020B0502040204020203" pitchFamily="34" charset="0"/>
              </a:rPr>
              <a:t>familias</a:t>
            </a:r>
            <a:endParaRPr lang="es-ES" altLang="en-US" sz="2000">
              <a:solidFill>
                <a:srgbClr val="70AD47"/>
              </a:solidFill>
              <a:latin typeface="Segoe UI Light" panose="020B0502040204020203" pitchFamily="34" charset="0"/>
            </a:endParaRPr>
          </a:p>
        </p:txBody>
      </p:sp>
      <p:cxnSp>
        <p:nvCxnSpPr>
          <p:cNvPr id="5" name="Conector recto 4"/>
          <p:cNvCxnSpPr/>
          <p:nvPr/>
        </p:nvCxnSpPr>
        <p:spPr>
          <a:xfrm>
            <a:off x="5989638" y="1868488"/>
            <a:ext cx="2819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5781675" y="1803400"/>
            <a:ext cx="1390650" cy="823913"/>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s-ES" altLang="en-US" sz="4800" b="1">
                <a:solidFill>
                  <a:srgbClr val="385723"/>
                </a:solidFill>
                <a:latin typeface="Segoe UI Light" panose="020B0502040204020203" pitchFamily="34" charset="0"/>
              </a:rPr>
              <a:t>450</a:t>
            </a:r>
          </a:p>
        </p:txBody>
      </p:sp>
      <p:sp>
        <p:nvSpPr>
          <p:cNvPr id="17" name="CuadroTexto 16"/>
          <p:cNvSpPr txBox="1"/>
          <p:nvPr/>
        </p:nvSpPr>
        <p:spPr>
          <a:xfrm>
            <a:off x="7140575" y="1935163"/>
            <a:ext cx="1790700" cy="668337"/>
          </a:xfrm>
          <a:prstGeom prst="rect">
            <a:avLst/>
          </a:prstGeom>
          <a:noFill/>
        </p:spPr>
        <p:txBody>
          <a:bodyPr>
            <a:spAutoFit/>
          </a:bodyPr>
          <a:lstStyle/>
          <a:p>
            <a:pPr fontAlgn="auto">
              <a:lnSpc>
                <a:spcPts val="2200"/>
              </a:lnSpc>
              <a:spcBef>
                <a:spcPts val="0"/>
              </a:spcBef>
              <a:spcAft>
                <a:spcPts val="0"/>
              </a:spcAft>
              <a:defRPr/>
            </a:pPr>
            <a:r>
              <a:rPr lang="es-ES" sz="2400" spc="-150" dirty="0">
                <a:solidFill>
                  <a:schemeClr val="tx1">
                    <a:lumMod val="65000"/>
                    <a:lumOff val="35000"/>
                  </a:schemeClr>
                </a:solidFill>
                <a:latin typeface="Segoe UI Light" panose="020B0502040204020203" pitchFamily="34" charset="0"/>
              </a:rPr>
              <a:t>Niños y niñas</a:t>
            </a:r>
          </a:p>
          <a:p>
            <a:pPr fontAlgn="auto">
              <a:lnSpc>
                <a:spcPts val="2200"/>
              </a:lnSpc>
              <a:spcBef>
                <a:spcPts val="0"/>
              </a:spcBef>
              <a:spcAft>
                <a:spcPts val="0"/>
              </a:spcAft>
              <a:defRPr/>
            </a:pPr>
            <a:r>
              <a:rPr lang="es-ES" sz="2400" spc="-150" dirty="0">
                <a:solidFill>
                  <a:schemeClr val="tx1">
                    <a:lumMod val="65000"/>
                    <a:lumOff val="35000"/>
                  </a:schemeClr>
                </a:solidFill>
                <a:latin typeface="Segoe UI Light" panose="020B0502040204020203" pitchFamily="34" charset="0"/>
              </a:rPr>
              <a:t>adolescentes</a:t>
            </a:r>
            <a:endParaRPr lang="es-ES" sz="2000" spc="-150" dirty="0">
              <a:solidFill>
                <a:schemeClr val="tx1">
                  <a:lumMod val="65000"/>
                  <a:lumOff val="35000"/>
                </a:schemeClr>
              </a:solidFill>
              <a:latin typeface="Segoe UI Light" panose="020B0502040204020203" pitchFamily="34" charset="0"/>
            </a:endParaRPr>
          </a:p>
        </p:txBody>
      </p:sp>
      <p:sp>
        <p:nvSpPr>
          <p:cNvPr id="18" name="CuadroTexto 17"/>
          <p:cNvSpPr txBox="1"/>
          <p:nvPr/>
        </p:nvSpPr>
        <p:spPr>
          <a:xfrm>
            <a:off x="5781675" y="2446338"/>
            <a:ext cx="1390650" cy="823912"/>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s-ES" altLang="en-US" sz="4800" b="1">
                <a:solidFill>
                  <a:srgbClr val="385723"/>
                </a:solidFill>
                <a:latin typeface="Segoe UI Light" panose="020B0502040204020203" pitchFamily="34" charset="0"/>
              </a:rPr>
              <a:t>300</a:t>
            </a:r>
          </a:p>
        </p:txBody>
      </p:sp>
      <p:sp>
        <p:nvSpPr>
          <p:cNvPr id="19" name="CuadroTexto 18"/>
          <p:cNvSpPr txBox="1"/>
          <p:nvPr/>
        </p:nvSpPr>
        <p:spPr>
          <a:xfrm>
            <a:off x="7132638" y="2649538"/>
            <a:ext cx="1789112" cy="650875"/>
          </a:xfrm>
          <a:prstGeom prst="rect">
            <a:avLst/>
          </a:prstGeom>
          <a:noFill/>
        </p:spPr>
        <p:txBody>
          <a:bodyPr>
            <a:spAutoFit/>
          </a:bodyPr>
          <a:lstStyle/>
          <a:p>
            <a:pPr fontAlgn="auto">
              <a:lnSpc>
                <a:spcPts val="2200"/>
              </a:lnSpc>
              <a:spcBef>
                <a:spcPts val="0"/>
              </a:spcBef>
              <a:spcAft>
                <a:spcPts val="0"/>
              </a:spcAft>
              <a:defRPr/>
            </a:pPr>
            <a:r>
              <a:rPr lang="es-ES" sz="2400" spc="-150" dirty="0">
                <a:solidFill>
                  <a:schemeClr val="tx1">
                    <a:lumMod val="65000"/>
                    <a:lumOff val="35000"/>
                  </a:schemeClr>
                </a:solidFill>
                <a:latin typeface="Segoe UI Light" panose="020B0502040204020203" pitchFamily="34" charset="0"/>
              </a:rPr>
              <a:t>jóvenes</a:t>
            </a:r>
          </a:p>
          <a:p>
            <a:pPr fontAlgn="auto">
              <a:lnSpc>
                <a:spcPts val="2200"/>
              </a:lnSpc>
              <a:spcBef>
                <a:spcPts val="0"/>
              </a:spcBef>
              <a:spcAft>
                <a:spcPts val="0"/>
              </a:spcAft>
              <a:defRPr/>
            </a:pPr>
            <a:r>
              <a:rPr lang="es-ES" sz="2400" spc="-150" dirty="0">
                <a:solidFill>
                  <a:schemeClr val="tx1">
                    <a:lumMod val="65000"/>
                    <a:lumOff val="35000"/>
                  </a:schemeClr>
                </a:solidFill>
                <a:latin typeface="Segoe UI Light" panose="020B0502040204020203" pitchFamily="34" charset="0"/>
              </a:rPr>
              <a:t>adultos</a:t>
            </a:r>
            <a:endParaRPr lang="es-ES" sz="2000" spc="-150" dirty="0">
              <a:solidFill>
                <a:schemeClr val="tx1">
                  <a:lumMod val="65000"/>
                  <a:lumOff val="35000"/>
                </a:schemeClr>
              </a:solidFill>
              <a:latin typeface="Segoe UI Light" panose="020B0502040204020203" pitchFamily="34" charset="0"/>
            </a:endParaRPr>
          </a:p>
        </p:txBody>
      </p:sp>
      <p:pic>
        <p:nvPicPr>
          <p:cNvPr id="21" name="Imagen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849313"/>
            <a:ext cx="99218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ángulo 21"/>
          <p:cNvSpPr/>
          <p:nvPr/>
        </p:nvSpPr>
        <p:spPr>
          <a:xfrm>
            <a:off x="-869950" y="-203200"/>
            <a:ext cx="76200" cy="406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24" name="Imagen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128" y="4678830"/>
            <a:ext cx="3884322" cy="1577128"/>
          </a:xfrm>
          <a:prstGeom prst="rect">
            <a:avLst/>
          </a:prstGeom>
        </p:spPr>
      </p:pic>
      <p:pic>
        <p:nvPicPr>
          <p:cNvPr id="23" name="Imagen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3128" y="4683378"/>
            <a:ext cx="3884322" cy="157712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grpId="0" nodeType="afterEffect">
                                  <p:stCondLst>
                                    <p:cond delay="0"/>
                                  </p:stCondLst>
                                  <p:childTnLst>
                                    <p:animMotion origin="layout" path="M 0.11319 -0.13542 L 0.11302 0.05 " pathEditMode="relative" rAng="0" ptsTypes="AA">
                                      <p:cBhvr>
                                        <p:cTn id="6" dur="1500" fill="hold"/>
                                        <p:tgtEl>
                                          <p:spTgt spid="22"/>
                                        </p:tgtEl>
                                        <p:attrNameLst>
                                          <p:attrName>ppt_x</p:attrName>
                                          <p:attrName>ppt_y</p:attrName>
                                        </p:attrNameLst>
                                      </p:cBhvr>
                                      <p:rCtr x="-1700" y="928200"/>
                                    </p:animMotion>
                                  </p:childTnLst>
                                </p:cTn>
                              </p:par>
                            </p:childTnLst>
                          </p:cTn>
                        </p:par>
                        <p:par>
                          <p:cTn id="7" fill="hold" nodeType="afterGroup">
                            <p:stCondLst>
                              <p:cond delay="150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nodeType="afterGroup">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3700"/>
                                        <p:tgtEl>
                                          <p:spTgt spid="14"/>
                                        </p:tgtEl>
                                      </p:cBhvr>
                                    </p:animEffect>
                                  </p:childTnLst>
                                </p:cTn>
                              </p:par>
                            </p:childTnLst>
                          </p:cTn>
                        </p:par>
                        <p:par>
                          <p:cTn id="15" fill="hold" nodeType="afterGroup">
                            <p:stCondLst>
                              <p:cond delay="57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22" presetClass="entr" presetSubtype="1"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1500"/>
                                        <p:tgtEl>
                                          <p:spTgt spid="2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1500"/>
                                        <p:tgtEl>
                                          <p:spTgt spid="2"/>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1500"/>
                                        <p:tgtEl>
                                          <p:spTgt spid="1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1500"/>
                                        <p:tgtEl>
                                          <p:spTgt spid="16"/>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1500"/>
                                        <p:tgtEl>
                                          <p:spTgt spid="1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1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400"/>
                                        <p:tgtEl>
                                          <p:spTgt spid="5"/>
                                        </p:tgtEl>
                                      </p:cBhvr>
                                    </p:animEffect>
                                  </p:childTnLst>
                                </p:cTn>
                              </p:par>
                            </p:childTnLst>
                          </p:cTn>
                        </p:par>
                        <p:par>
                          <p:cTn id="40" fill="hold" nodeType="afterGroup">
                            <p:stCondLst>
                              <p:cond delay="72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2900"/>
                                        <p:tgtEl>
                                          <p:spTgt spid="11"/>
                                        </p:tgtEl>
                                      </p:cBhvr>
                                    </p:animEffect>
                                  </p:childTnLst>
                                </p:cTn>
                              </p:par>
                            </p:childTnLst>
                          </p:cTn>
                        </p:par>
                        <p:par>
                          <p:cTn id="44" fill="hold">
                            <p:stCondLst>
                              <p:cond delay="101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22" presetClass="entr" presetSubtype="2" fill="hold" nodeType="withEffect">
                                  <p:stCondLst>
                                    <p:cond delay="40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1200"/>
                                        <p:tgtEl>
                                          <p:spTgt spid="13"/>
                                        </p:tgtEl>
                                      </p:cBhvr>
                                    </p:animEffect>
                                  </p:childTnLst>
                                </p:cTn>
                              </p:par>
                            </p:childTnLst>
                          </p:cTn>
                        </p:par>
                        <p:par>
                          <p:cTn id="51" fill="hold">
                            <p:stCondLst>
                              <p:cond delay="11700"/>
                            </p:stCondLst>
                            <p:childTnLst>
                              <p:par>
                                <p:cTn id="52" presetID="10" presetClass="entr" presetSubtype="0"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22" presetClass="entr" presetSubtype="4" fill="hold" nodeType="withEffect">
                                  <p:stCondLst>
                                    <p:cond delay="30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p:bldP spid="11" grpId="0"/>
      <p:bldP spid="12" grpId="0" animBg="1"/>
      <p:bldP spid="14" grpId="0"/>
      <p:bldP spid="2" grpId="0"/>
      <p:bldP spid="16" grpId="0"/>
      <p:bldP spid="17" grpId="0"/>
      <p:bldP spid="18" grpId="0"/>
      <p:bldP spid="19"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5486400"/>
          </a:xfrm>
          <a:prstGeom prst="rect">
            <a:avLst/>
          </a:prstGeom>
        </p:spPr>
      </p:pic>
      <p:pic>
        <p:nvPicPr>
          <p:cNvPr id="4" name="Imagen 3"/>
          <p:cNvPicPr>
            <a:picLocks noChangeAspect="1"/>
          </p:cNvPicPr>
          <p:nvPr/>
        </p:nvPicPr>
        <p:blipFill rotWithShape="1">
          <a:blip r:embed="rId3" cstate="print">
            <a:duotone>
              <a:prstClr val="black"/>
              <a:srgbClr val="00B050">
                <a:tint val="45000"/>
                <a:satMod val="400000"/>
              </a:srgbClr>
            </a:duotone>
            <a:extLst>
              <a:ext uri="{28A0092B-C50C-407E-A947-70E740481C1C}">
                <a14:useLocalDpi xmlns:a14="http://schemas.microsoft.com/office/drawing/2010/main" val="0"/>
              </a:ext>
            </a:extLst>
          </a:blip>
          <a:srcRect l="14281" t="15354" r="14406" b="31588"/>
          <a:stretch/>
        </p:blipFill>
        <p:spPr bwMode="auto">
          <a:xfrm>
            <a:off x="5035638" y="-168215"/>
            <a:ext cx="4108361" cy="184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799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869950" y="-203200"/>
            <a:ext cx="76200" cy="406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620713"/>
            <a:ext cx="5429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uadroTexto 19"/>
          <p:cNvSpPr txBox="1"/>
          <p:nvPr/>
        </p:nvSpPr>
        <p:spPr>
          <a:xfrm>
            <a:off x="654050" y="881063"/>
            <a:ext cx="3621088" cy="1708150"/>
          </a:xfrm>
          <a:prstGeom prst="rect">
            <a:avLst/>
          </a:prstGeom>
          <a:noFill/>
        </p:spPr>
        <p:txBody>
          <a:bodyPr>
            <a:spAutoFit/>
          </a:bodyPr>
          <a:lstStyle/>
          <a:p>
            <a:pPr algn="just" fontAlgn="auto">
              <a:spcBef>
                <a:spcPts val="200"/>
              </a:spcBef>
              <a:spcAft>
                <a:spcPts val="0"/>
              </a:spcAft>
              <a:defRPr/>
            </a:pPr>
            <a:r>
              <a:rPr lang="es-ES" sz="2000" b="1" dirty="0">
                <a:solidFill>
                  <a:schemeClr val="accent6">
                    <a:lumMod val="75000"/>
                  </a:schemeClr>
                </a:solidFill>
                <a:latin typeface="+mj-lt"/>
              </a:rPr>
              <a:t>La India</a:t>
            </a:r>
          </a:p>
          <a:p>
            <a:pPr algn="just" fontAlgn="auto">
              <a:spcBef>
                <a:spcPts val="200"/>
              </a:spcBef>
              <a:spcAft>
                <a:spcPts val="0"/>
              </a:spcAft>
              <a:defRPr/>
            </a:pPr>
            <a:r>
              <a:rPr lang="es-ES" sz="2000" dirty="0">
                <a:solidFill>
                  <a:schemeClr val="accent6">
                    <a:lumMod val="75000"/>
                  </a:schemeClr>
                </a:solidFill>
                <a:latin typeface="+mj-lt"/>
              </a:rPr>
              <a:t>Estado de </a:t>
            </a:r>
            <a:r>
              <a:rPr lang="es-ES" sz="2000" b="1" dirty="0">
                <a:solidFill>
                  <a:schemeClr val="accent6">
                    <a:lumMod val="75000"/>
                  </a:schemeClr>
                </a:solidFill>
                <a:latin typeface="+mj-lt"/>
              </a:rPr>
              <a:t>Kerala</a:t>
            </a:r>
          </a:p>
          <a:p>
            <a:pPr algn="just" fontAlgn="auto">
              <a:spcBef>
                <a:spcPts val="200"/>
              </a:spcBef>
              <a:spcAft>
                <a:spcPts val="0"/>
              </a:spcAft>
              <a:defRPr/>
            </a:pPr>
            <a:r>
              <a:rPr lang="es-ES" sz="2000" dirty="0">
                <a:solidFill>
                  <a:schemeClr val="accent6">
                    <a:lumMod val="75000"/>
                  </a:schemeClr>
                </a:solidFill>
                <a:latin typeface="+mj-lt"/>
              </a:rPr>
              <a:t>Distrito </a:t>
            </a:r>
            <a:r>
              <a:rPr lang="es-ES" sz="2000" b="1" dirty="0" err="1">
                <a:solidFill>
                  <a:schemeClr val="accent6">
                    <a:lumMod val="75000"/>
                  </a:schemeClr>
                </a:solidFill>
                <a:latin typeface="+mj-lt"/>
              </a:rPr>
              <a:t>Idukki</a:t>
            </a:r>
            <a:endParaRPr lang="es-ES" sz="2000" b="1" dirty="0">
              <a:solidFill>
                <a:schemeClr val="accent6">
                  <a:lumMod val="75000"/>
                </a:schemeClr>
              </a:solidFill>
              <a:latin typeface="+mj-lt"/>
            </a:endParaRPr>
          </a:p>
          <a:p>
            <a:pPr algn="just" fontAlgn="auto">
              <a:spcBef>
                <a:spcPts val="200"/>
              </a:spcBef>
              <a:spcAft>
                <a:spcPts val="0"/>
              </a:spcAft>
              <a:defRPr/>
            </a:pPr>
            <a:r>
              <a:rPr lang="es-ES" sz="2000" dirty="0">
                <a:solidFill>
                  <a:schemeClr val="accent6">
                    <a:lumMod val="75000"/>
                  </a:schemeClr>
                </a:solidFill>
                <a:latin typeface="+mj-lt"/>
              </a:rPr>
              <a:t>Localidad: </a:t>
            </a:r>
            <a:r>
              <a:rPr lang="es-ES" sz="2000" b="1" dirty="0" err="1">
                <a:solidFill>
                  <a:schemeClr val="accent6">
                    <a:lumMod val="75000"/>
                  </a:schemeClr>
                </a:solidFill>
                <a:latin typeface="+mj-lt"/>
              </a:rPr>
              <a:t>Kanakakunnu</a:t>
            </a:r>
            <a:r>
              <a:rPr lang="es-ES" sz="2000" b="1" dirty="0">
                <a:solidFill>
                  <a:schemeClr val="accent6">
                    <a:lumMod val="75000"/>
                  </a:schemeClr>
                </a:solidFill>
                <a:latin typeface="+mj-lt"/>
              </a:rPr>
              <a:t> </a:t>
            </a:r>
          </a:p>
          <a:p>
            <a:pPr algn="just" fontAlgn="auto">
              <a:spcBef>
                <a:spcPts val="0"/>
              </a:spcBef>
              <a:spcAft>
                <a:spcPts val="0"/>
              </a:spcAft>
              <a:defRPr/>
            </a:pPr>
            <a:endParaRPr lang="es-ES" sz="2000" dirty="0">
              <a:solidFill>
                <a:schemeClr val="accent6">
                  <a:lumMod val="75000"/>
                </a:schemeClr>
              </a:solidFill>
              <a:latin typeface="+mj-lt"/>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050" y="2589213"/>
            <a:ext cx="3081338" cy="3581400"/>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9614"/>
          <a:stretch>
            <a:fillRect/>
          </a:stretch>
        </p:blipFill>
        <p:spPr bwMode="auto">
          <a:xfrm rot="-7271765">
            <a:off x="1019175" y="5213350"/>
            <a:ext cx="9921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419171">
            <a:off x="1009650" y="4391025"/>
            <a:ext cx="1760538"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16400" y="0"/>
            <a:ext cx="492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29100" y="0"/>
            <a:ext cx="492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27513" y="-1588"/>
            <a:ext cx="49276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24338" y="-4763"/>
            <a:ext cx="4929187"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384175" y="84138"/>
            <a:ext cx="5514975" cy="523875"/>
          </a:xfrm>
          <a:prstGeom prst="rect">
            <a:avLst/>
          </a:prstGeom>
          <a:noFill/>
        </p:spPr>
        <p:txBody>
          <a:bodyPr>
            <a:spAutoFit/>
          </a:bodyPr>
          <a:lstStyle/>
          <a:p>
            <a:pPr fontAlgn="auto">
              <a:spcBef>
                <a:spcPts val="0"/>
              </a:spcBef>
              <a:spcAft>
                <a:spcPts val="0"/>
              </a:spcAft>
              <a:defRPr/>
            </a:pPr>
            <a:r>
              <a:rPr lang="es-ES" sz="2800" dirty="0">
                <a:solidFill>
                  <a:schemeClr val="bg1">
                    <a:lumMod val="50000"/>
                  </a:schemeClr>
                </a:solidFill>
                <a:latin typeface="Segoe UI Light" panose="020B0502040204020203" pitchFamily="34" charset="0"/>
                <a:cs typeface="Segoe UI Light" panose="020B0502040204020203" pitchFamily="34" charset="0"/>
              </a:rPr>
              <a:t>Dónde se desarrolla el proyecto</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grpId="0" nodeType="afterEffect">
                                  <p:stCondLst>
                                    <p:cond delay="0"/>
                                  </p:stCondLst>
                                  <p:childTnLst>
                                    <p:animMotion origin="layout" path="M 0.11319 -0.13542 L 0.11302 0.05 " pathEditMode="relative" rAng="0" ptsTypes="AA">
                                      <p:cBhvr>
                                        <p:cTn id="6" dur="1500" fill="hold"/>
                                        <p:tgtEl>
                                          <p:spTgt spid="8"/>
                                        </p:tgtEl>
                                        <p:attrNameLst>
                                          <p:attrName>ppt_x</p:attrName>
                                          <p:attrName>ppt_y</p:attrName>
                                        </p:attrNameLst>
                                      </p:cBhvr>
                                      <p:rCtr x="-1700" y="928200"/>
                                    </p:animMotion>
                                  </p:childTnLst>
                                </p:cTn>
                              </p:par>
                            </p:childTnLst>
                          </p:cTn>
                        </p:par>
                        <p:par>
                          <p:cTn id="7" fill="hold" nodeType="afterGroup">
                            <p:stCondLst>
                              <p:cond delay="150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nodeType="afterGroup">
                            <p:stCondLst>
                              <p:cond delay="2000"/>
                            </p:stCondLst>
                            <p:childTnLst>
                              <p:par>
                                <p:cTn id="12" presetID="2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par>
                          <p:cTn id="15" fill="hold" nodeType="afterGroup">
                            <p:stCondLst>
                              <p:cond delay="25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300"/>
                                        <p:tgtEl>
                                          <p:spTgt spid="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1500"/>
                                        <p:tgtEl>
                                          <p:spTgt spid="20"/>
                                        </p:tgtEl>
                                      </p:cBhvr>
                                    </p:animEffect>
                                  </p:childTnLst>
                                </p:cTn>
                              </p:par>
                              <p:par>
                                <p:cTn id="22" presetID="21" presetClass="entr" presetSubtype="1" fill="hold" nodeType="withEffect">
                                  <p:stCondLst>
                                    <p:cond delay="150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700"/>
                                        <p:tgtEl>
                                          <p:spTgt spid="4"/>
                                        </p:tgtEl>
                                      </p:cBhvr>
                                    </p:animEffect>
                                  </p:childTnLst>
                                </p:cTn>
                              </p:par>
                            </p:childTnLst>
                          </p:cTn>
                        </p:par>
                        <p:par>
                          <p:cTn id="25" fill="hold" nodeType="afterGroup">
                            <p:stCondLst>
                              <p:cond delay="48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1100"/>
                                        <p:tgtEl>
                                          <p:spTgt spid="10"/>
                                        </p:tgtEl>
                                      </p:cBhvr>
                                    </p:animEffect>
                                  </p:childTnLst>
                                </p:cTn>
                              </p:par>
                            </p:childTnLst>
                          </p:cTn>
                        </p:par>
                        <p:par>
                          <p:cTn id="29" fill="hold" nodeType="afterGroup">
                            <p:stCondLst>
                              <p:cond delay="5900"/>
                            </p:stCondLst>
                            <p:childTnLst>
                              <p:par>
                                <p:cTn id="30" presetID="10"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childTnLst>
                                </p:cTn>
                              </p:par>
                              <p:par>
                                <p:cTn id="33" presetID="10" presetClass="exit" presetSubtype="0" fill="hold" nodeType="withEffect">
                                  <p:stCondLst>
                                    <p:cond delay="900"/>
                                  </p:stCondLst>
                                  <p:childTnLst>
                                    <p:animEffect transition="out" filter="fade">
                                      <p:cBhvr>
                                        <p:cTn id="34" dur="900"/>
                                        <p:tgtEl>
                                          <p:spTgt spid="10"/>
                                        </p:tgtEl>
                                      </p:cBhvr>
                                    </p:animEffect>
                                    <p:set>
                                      <p:cBhvr>
                                        <p:cTn id="35" dur="1" fill="hold">
                                          <p:stCondLst>
                                            <p:cond delay="899"/>
                                          </p:stCondLst>
                                        </p:cTn>
                                        <p:tgtEl>
                                          <p:spTgt spid="10"/>
                                        </p:tgtEl>
                                        <p:attrNameLst>
                                          <p:attrName>style.visibility</p:attrName>
                                        </p:attrNameLst>
                                      </p:cBhvr>
                                      <p:to>
                                        <p:strVal val="hidden"/>
                                      </p:to>
                                    </p:set>
                                  </p:childTnLst>
                                </p:cTn>
                              </p:par>
                            </p:childTnLst>
                          </p:cTn>
                        </p:par>
                        <p:par>
                          <p:cTn id="36" fill="hold" nodeType="afterGroup">
                            <p:stCondLst>
                              <p:cond delay="77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800"/>
                                        <p:tgtEl>
                                          <p:spTgt spid="13"/>
                                        </p:tgtEl>
                                      </p:cBhvr>
                                    </p:animEffect>
                                  </p:childTnLst>
                                </p:cTn>
                              </p:par>
                            </p:childTnLst>
                          </p:cTn>
                        </p:par>
                        <p:par>
                          <p:cTn id="40" fill="hold" nodeType="afterGroup">
                            <p:stCondLst>
                              <p:cond delay="8500"/>
                            </p:stCondLst>
                            <p:childTnLst>
                              <p:par>
                                <p:cTn id="41" presetID="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800" fill="hold"/>
                                        <p:tgtEl>
                                          <p:spTgt spid="14"/>
                                        </p:tgtEl>
                                        <p:attrNameLst>
                                          <p:attrName>ppt_x</p:attrName>
                                        </p:attrNameLst>
                                      </p:cBhvr>
                                      <p:tavLst>
                                        <p:tav tm="0">
                                          <p:val>
                                            <p:strVal val="#ppt_x"/>
                                          </p:val>
                                        </p:tav>
                                        <p:tav tm="100000">
                                          <p:val>
                                            <p:strVal val="#ppt_x"/>
                                          </p:val>
                                        </p:tav>
                                      </p:tavLst>
                                    </p:anim>
                                    <p:anim calcmode="lin" valueType="num">
                                      <p:cBhvr additive="base">
                                        <p:cTn id="44" dur="800" fill="hold"/>
                                        <p:tgtEl>
                                          <p:spTgt spid="14"/>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9300"/>
                            </p:stCondLst>
                            <p:childTnLst>
                              <p:par>
                                <p:cTn id="46" presetID="22" presetClass="entr" presetSubtype="4"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1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84175" y="84138"/>
            <a:ext cx="5514975" cy="523875"/>
          </a:xfrm>
          <a:prstGeom prst="rect">
            <a:avLst/>
          </a:prstGeom>
          <a:noFill/>
        </p:spPr>
        <p:txBody>
          <a:bodyPr>
            <a:spAutoFit/>
          </a:bodyPr>
          <a:lstStyle/>
          <a:p>
            <a:pPr fontAlgn="auto">
              <a:spcBef>
                <a:spcPts val="0"/>
              </a:spcBef>
              <a:spcAft>
                <a:spcPts val="0"/>
              </a:spcAft>
              <a:defRPr/>
            </a:pPr>
            <a:r>
              <a:rPr lang="es-ES" sz="2800" dirty="0">
                <a:solidFill>
                  <a:schemeClr val="bg1">
                    <a:lumMod val="50000"/>
                  </a:schemeClr>
                </a:solidFill>
                <a:latin typeface="Segoe UI Light" panose="020B0502040204020203" pitchFamily="34" charset="0"/>
                <a:cs typeface="Segoe UI Light" panose="020B0502040204020203" pitchFamily="34" charset="0"/>
              </a:rPr>
              <a:t>Dónde se desarrolla el proyecto</a:t>
            </a:r>
          </a:p>
        </p:txBody>
      </p:sp>
      <p:sp>
        <p:nvSpPr>
          <p:cNvPr id="16" name="Rectángulo 15"/>
          <p:cNvSpPr/>
          <p:nvPr/>
        </p:nvSpPr>
        <p:spPr>
          <a:xfrm>
            <a:off x="160338" y="142875"/>
            <a:ext cx="76200" cy="40798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2" name="Imagen 1"/>
          <p:cNvPicPr>
            <a:picLocks noChangeAspect="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r="47370"/>
          <a:stretch/>
        </p:blipFill>
        <p:spPr>
          <a:xfrm>
            <a:off x="6246255" y="-763884"/>
            <a:ext cx="2910624" cy="6429119"/>
          </a:xfrm>
          <a:prstGeom prst="rect">
            <a:avLst/>
          </a:prstGeom>
        </p:spPr>
      </p:pic>
      <p:sp>
        <p:nvSpPr>
          <p:cNvPr id="17" name="CuadroTexto 16"/>
          <p:cNvSpPr txBox="1"/>
          <p:nvPr/>
        </p:nvSpPr>
        <p:spPr>
          <a:xfrm>
            <a:off x="422812" y="608013"/>
            <a:ext cx="6123518" cy="400110"/>
          </a:xfrm>
          <a:prstGeom prst="rect">
            <a:avLst/>
          </a:prstGeom>
          <a:noFill/>
        </p:spPr>
        <p:txBody>
          <a:bodyPr wrap="square">
            <a:spAutoFit/>
          </a:bodyPr>
          <a:lstStyle/>
          <a:p>
            <a:pPr fontAlgn="auto">
              <a:spcBef>
                <a:spcPts val="0"/>
              </a:spcBef>
              <a:spcAft>
                <a:spcPts val="0"/>
              </a:spcAft>
              <a:defRPr/>
            </a:pPr>
            <a:r>
              <a:rPr lang="es-ES" sz="2000" b="1" dirty="0" err="1">
                <a:solidFill>
                  <a:schemeClr val="accent6">
                    <a:lumMod val="75000"/>
                  </a:schemeClr>
                </a:solidFill>
                <a:latin typeface="Segoe UI Light" panose="020B0502040204020203" pitchFamily="34" charset="0"/>
                <a:cs typeface="Segoe UI Light" panose="020B0502040204020203" pitchFamily="34" charset="0"/>
              </a:rPr>
              <a:t>Kanakakunnu</a:t>
            </a:r>
            <a:r>
              <a:rPr lang="es-ES" sz="2000" b="1" dirty="0">
                <a:solidFill>
                  <a:schemeClr val="accent6">
                    <a:lumMod val="75000"/>
                  </a:schemeClr>
                </a:solidFill>
                <a:latin typeface="Segoe UI Light" panose="020B0502040204020203" pitchFamily="34" charset="0"/>
                <a:cs typeface="Segoe UI Light" panose="020B0502040204020203" pitchFamily="34" charset="0"/>
              </a:rPr>
              <a:t> y pequeñas aldeas de los </a:t>
            </a:r>
            <a:r>
              <a:rPr lang="es-ES" sz="2000" b="1" dirty="0" smtClean="0">
                <a:solidFill>
                  <a:schemeClr val="accent6">
                    <a:lumMod val="75000"/>
                  </a:schemeClr>
                </a:solidFill>
                <a:latin typeface="Segoe UI Light" panose="020B0502040204020203" pitchFamily="34" charset="0"/>
                <a:cs typeface="Segoe UI Light" panose="020B0502040204020203" pitchFamily="34" charset="0"/>
              </a:rPr>
              <a:t>alrededores</a:t>
            </a:r>
            <a:endParaRPr lang="es-ES" sz="2000" b="1" dirty="0">
              <a:solidFill>
                <a:schemeClr val="accent6">
                  <a:lumMod val="75000"/>
                </a:schemeClr>
              </a:solidFill>
              <a:latin typeface="Segoe UI Light" panose="020B0502040204020203" pitchFamily="34" charset="0"/>
              <a:cs typeface="Segoe UI Light" panose="020B0502040204020203" pitchFamily="34" charset="0"/>
            </a:endParaRPr>
          </a:p>
        </p:txBody>
      </p:sp>
      <p:sp>
        <p:nvSpPr>
          <p:cNvPr id="18" name="Rectangle 4"/>
          <p:cNvSpPr>
            <a:spLocks noChangeArrowheads="1"/>
          </p:cNvSpPr>
          <p:nvPr/>
        </p:nvSpPr>
        <p:spPr bwMode="auto">
          <a:xfrm>
            <a:off x="422813" y="1150529"/>
            <a:ext cx="5823442"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es-ES" altLang="es-ES" dirty="0" err="1" smtClean="0">
                <a:solidFill>
                  <a:srgbClr val="548235"/>
                </a:solidFill>
                <a:latin typeface="Calibri Light" panose="020F0302020204030204" pitchFamily="34" charset="0"/>
              </a:rPr>
              <a:t>Kanakakunnu</a:t>
            </a:r>
            <a:r>
              <a:rPr lang="es-ES" altLang="es-ES" dirty="0" smtClean="0">
                <a:solidFill>
                  <a:srgbClr val="548235"/>
                </a:solidFill>
                <a:latin typeface="Calibri Light" panose="020F0302020204030204" pitchFamily="34" charset="0"/>
              </a:rPr>
              <a:t> </a:t>
            </a:r>
            <a:r>
              <a:rPr lang="es-ES" altLang="es-ES" dirty="0">
                <a:solidFill>
                  <a:srgbClr val="548235"/>
                </a:solidFill>
                <a:latin typeface="Calibri Light" panose="020F0302020204030204" pitchFamily="34" charset="0"/>
              </a:rPr>
              <a:t>es una zona montañosa del distritito de </a:t>
            </a:r>
            <a:r>
              <a:rPr lang="es-ES" altLang="es-ES" dirty="0" err="1">
                <a:solidFill>
                  <a:srgbClr val="548235"/>
                </a:solidFill>
                <a:latin typeface="Calibri Light" panose="020F0302020204030204" pitchFamily="34" charset="0"/>
              </a:rPr>
              <a:t>Idukki</a:t>
            </a:r>
            <a:r>
              <a:rPr lang="es-ES" altLang="es-ES" dirty="0">
                <a:solidFill>
                  <a:srgbClr val="548235"/>
                </a:solidFill>
                <a:latin typeface="Calibri Light" panose="020F0302020204030204" pitchFamily="34" charset="0"/>
              </a:rPr>
              <a:t>, uno de los distritos menos desarrollados del estado de Kerala. </a:t>
            </a:r>
          </a:p>
          <a:p>
            <a:pPr algn="just">
              <a:spcAft>
                <a:spcPts val="600"/>
              </a:spcAft>
            </a:pPr>
            <a:r>
              <a:rPr lang="es-ES" altLang="es-ES" dirty="0" err="1">
                <a:solidFill>
                  <a:srgbClr val="548235"/>
                </a:solidFill>
                <a:latin typeface="Calibri Light" panose="020F0302020204030204" pitchFamily="34" charset="0"/>
              </a:rPr>
              <a:t>Kanakakunnu</a:t>
            </a:r>
            <a:r>
              <a:rPr lang="es-ES" altLang="es-ES" dirty="0">
                <a:solidFill>
                  <a:srgbClr val="548235"/>
                </a:solidFill>
                <a:latin typeface="Calibri Light" panose="020F0302020204030204" pitchFamily="34" charset="0"/>
              </a:rPr>
              <a:t> cuenta con altas montañas y valles escarpados, los cuales son parte del área forestal que fue entregada por el estado a los agricultores sin tierra de Kerala Central.</a:t>
            </a:r>
          </a:p>
          <a:p>
            <a:pPr algn="just">
              <a:spcAft>
                <a:spcPts val="600"/>
              </a:spcAft>
            </a:pPr>
            <a:r>
              <a:rPr lang="es-ES" altLang="es-ES" dirty="0">
                <a:solidFill>
                  <a:srgbClr val="548235"/>
                </a:solidFill>
                <a:latin typeface="Calibri Light" panose="020F0302020204030204" pitchFamily="34" charset="0"/>
              </a:rPr>
              <a:t>Las carreteras son escasas y los medios de transporte muy limitados. Hay muchas aldeas sin carreteras, ni tan siquiera caminos de tierra, teniendo la población que andar kilómetros para llegar al mercado o al pueblo más grande con algunos servicios básicos.</a:t>
            </a:r>
          </a:p>
        </p:txBody>
      </p:sp>
      <p:pic>
        <p:nvPicPr>
          <p:cNvPr id="9" name="Imagen 8"/>
          <p:cNvPicPr>
            <a:picLocks noChangeAspect="1"/>
          </p:cNvPicPr>
          <p:nvPr/>
        </p:nvPicPr>
        <p:blipFill rotWithShape="1">
          <a:blip r:embed="rId4" cstate="print">
            <a:extLst>
              <a:ext uri="{28A0092B-C50C-407E-A947-70E740481C1C}">
                <a14:useLocalDpi xmlns:a14="http://schemas.microsoft.com/office/drawing/2010/main" val="0"/>
              </a:ext>
            </a:extLst>
          </a:blip>
          <a:srcRect b="14542"/>
          <a:stretch/>
        </p:blipFill>
        <p:spPr>
          <a:xfrm>
            <a:off x="306902" y="4540966"/>
            <a:ext cx="3508595" cy="2016000"/>
          </a:xfrm>
          <a:prstGeom prst="rect">
            <a:avLst/>
          </a:prstGeom>
          <a:ln>
            <a:solidFill>
              <a:srgbClr val="92D050"/>
            </a:solidFill>
          </a:ln>
        </p:spPr>
      </p:pic>
      <p:pic>
        <p:nvPicPr>
          <p:cNvPr id="12" name="Imagen 11"/>
          <p:cNvPicPr>
            <a:picLocks noChangeAspect="1"/>
          </p:cNvPicPr>
          <p:nvPr/>
        </p:nvPicPr>
        <p:blipFill rotWithShape="1">
          <a:blip r:embed="rId5" cstate="print">
            <a:extLst>
              <a:ext uri="{28A0092B-C50C-407E-A947-70E740481C1C}">
                <a14:useLocalDpi xmlns:a14="http://schemas.microsoft.com/office/drawing/2010/main" val="0"/>
              </a:ext>
            </a:extLst>
          </a:blip>
          <a:srcRect r="4129" b="14254"/>
          <a:stretch/>
        </p:blipFill>
        <p:spPr>
          <a:xfrm>
            <a:off x="3938871" y="4540966"/>
            <a:ext cx="3573063" cy="2016000"/>
          </a:xfrm>
          <a:prstGeom prst="rect">
            <a:avLst/>
          </a:prstGeom>
          <a:ln>
            <a:solidFill>
              <a:srgbClr val="92D050"/>
            </a:solidFill>
          </a:ln>
        </p:spPr>
      </p:pic>
    </p:spTree>
    <p:extLst>
      <p:ext uri="{BB962C8B-B14F-4D97-AF65-F5344CB8AC3E}">
        <p14:creationId xmlns:p14="http://schemas.microsoft.com/office/powerpoint/2010/main" val="39158276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0"/>
                                        <p:tgtEl>
                                          <p:spTgt spid="18"/>
                                        </p:tgtEl>
                                      </p:cBhvr>
                                    </p:animEffect>
                                  </p:childTnLst>
                                </p:cTn>
                              </p:par>
                              <p:par>
                                <p:cTn id="16" presetID="10" presetClass="entr" presetSubtype="0" fill="hold"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00"/>
                                        <p:tgtEl>
                                          <p:spTgt spid="9"/>
                                        </p:tgtEl>
                                      </p:cBhvr>
                                    </p:animEffect>
                                  </p:childTnLst>
                                </p:cTn>
                              </p:par>
                              <p:par>
                                <p:cTn id="19" presetID="10" presetClass="entr" presetSubtype="0" fill="hold" nodeType="withEffect">
                                  <p:stCondLst>
                                    <p:cond delay="33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869950" y="-203200"/>
            <a:ext cx="76200" cy="406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CuadroTexto 6"/>
          <p:cNvSpPr txBox="1"/>
          <p:nvPr/>
        </p:nvSpPr>
        <p:spPr>
          <a:xfrm>
            <a:off x="384175" y="84138"/>
            <a:ext cx="5514975" cy="523875"/>
          </a:xfrm>
          <a:prstGeom prst="rect">
            <a:avLst/>
          </a:prstGeom>
          <a:noFill/>
        </p:spPr>
        <p:txBody>
          <a:bodyPr>
            <a:spAutoFit/>
          </a:bodyPr>
          <a:lstStyle/>
          <a:p>
            <a:pPr fontAlgn="auto">
              <a:spcBef>
                <a:spcPts val="0"/>
              </a:spcBef>
              <a:spcAft>
                <a:spcPts val="0"/>
              </a:spcAft>
              <a:defRPr/>
            </a:pPr>
            <a:r>
              <a:rPr lang="es-ES" sz="2800" dirty="0" smtClean="0">
                <a:solidFill>
                  <a:schemeClr val="bg1">
                    <a:lumMod val="50000"/>
                  </a:schemeClr>
                </a:solidFill>
                <a:latin typeface="Segoe UI Light" panose="020B0502040204020203" pitchFamily="34" charset="0"/>
                <a:cs typeface="Segoe UI Light" panose="020B0502040204020203" pitchFamily="34" charset="0"/>
              </a:rPr>
              <a:t>La población de </a:t>
            </a:r>
            <a:r>
              <a:rPr lang="es-ES" sz="2800" dirty="0" err="1" smtClean="0">
                <a:solidFill>
                  <a:schemeClr val="bg1">
                    <a:lumMod val="50000"/>
                  </a:schemeClr>
                </a:solidFill>
                <a:latin typeface="Segoe UI Light" panose="020B0502040204020203" pitchFamily="34" charset="0"/>
                <a:cs typeface="Segoe UI Light" panose="020B0502040204020203" pitchFamily="34" charset="0"/>
              </a:rPr>
              <a:t>Kanakakunnu</a:t>
            </a:r>
            <a:endParaRPr lang="es-ES" sz="28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6" name="Rectangle 3"/>
          <p:cNvSpPr txBox="1">
            <a:spLocks/>
          </p:cNvSpPr>
          <p:nvPr/>
        </p:nvSpPr>
        <p:spPr bwMode="auto">
          <a:xfrm>
            <a:off x="384176" y="809088"/>
            <a:ext cx="4638585" cy="564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altLang="es-ES" sz="1800" dirty="0" smtClean="0">
                <a:solidFill>
                  <a:srgbClr val="548235"/>
                </a:solidFill>
                <a:latin typeface="Calibri Light" panose="020F0302020204030204" pitchFamily="34" charset="0"/>
              </a:rPr>
              <a:t>Más del 80% de la población vive en situación de pobreza, en viviendas precarias sin servicios básicos.</a:t>
            </a:r>
          </a:p>
          <a:p>
            <a:pPr algn="just"/>
            <a:r>
              <a:rPr lang="es-ES" altLang="es-ES" sz="1800" dirty="0" smtClean="0">
                <a:solidFill>
                  <a:srgbClr val="548235"/>
                </a:solidFill>
                <a:latin typeface="Calibri Light" panose="020F0302020204030204" pitchFamily="34" charset="0"/>
              </a:rPr>
              <a:t>Las opciones educativas son escasas y muchos niños, especialmente niñas, abandonan los estudios antes de llegar al nivel de secundaria. </a:t>
            </a:r>
          </a:p>
          <a:p>
            <a:pPr algn="just"/>
            <a:r>
              <a:rPr lang="es-ES" altLang="es-ES" sz="1800" dirty="0" smtClean="0">
                <a:solidFill>
                  <a:srgbClr val="548235"/>
                </a:solidFill>
                <a:latin typeface="Calibri Light" panose="020F0302020204030204" pitchFamily="34" charset="0"/>
              </a:rPr>
              <a:t>No hay hospitales.</a:t>
            </a:r>
          </a:p>
          <a:p>
            <a:pPr algn="just"/>
            <a:r>
              <a:rPr lang="es-ES" altLang="es-ES" sz="1800" dirty="0" smtClean="0">
                <a:solidFill>
                  <a:srgbClr val="548235"/>
                </a:solidFill>
                <a:latin typeface="Calibri Light" panose="020F0302020204030204" pitchFamily="34" charset="0"/>
              </a:rPr>
              <a:t>Los agricultores descuidan sus pequeños lotes de tierra porque tienen que ir a trabajar a las plantaciones de té, café o cardamomo. Este trabajo no es estable, ni seguro y el salario no alcanza para cubrir necesidades básicas de las familias.</a:t>
            </a:r>
          </a:p>
          <a:p>
            <a:pPr algn="just"/>
            <a:r>
              <a:rPr lang="es-ES" altLang="es-ES" sz="1800" dirty="0" smtClean="0">
                <a:solidFill>
                  <a:srgbClr val="548235"/>
                </a:solidFill>
                <a:latin typeface="Calibri Light" panose="020F0302020204030204" pitchFamily="34" charset="0"/>
              </a:rPr>
              <a:t>La disponibilidad de  agua para consumo humano y para la agricultura supone un problema en temporada seca.</a:t>
            </a:r>
          </a:p>
          <a:p>
            <a:pPr algn="just">
              <a:buFont typeface="Arial" panose="020B0604020202020204" pitchFamily="34" charset="0"/>
              <a:buNone/>
            </a:pPr>
            <a:endParaRPr lang="es-ES" altLang="es-ES" sz="1800" dirty="0" smtClean="0">
              <a:solidFill>
                <a:srgbClr val="548235"/>
              </a:solidFill>
              <a:latin typeface="Calibri Light" panose="020F0302020204030204" pitchFamily="34" charset="0"/>
            </a:endParaRPr>
          </a:p>
          <a:p>
            <a:pPr algn="just"/>
            <a:endParaRPr lang="es-ES" altLang="es-ES" sz="1800" dirty="0" smtClean="0">
              <a:solidFill>
                <a:srgbClr val="548235"/>
              </a:solidFill>
              <a:latin typeface="Calibri Light" panose="020F0302020204030204" pitchFamily="34" charset="0"/>
            </a:endParaRPr>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41655" t="5246" r="27714" b="13392"/>
          <a:stretch/>
        </p:blipFill>
        <p:spPr>
          <a:xfrm>
            <a:off x="5164989" y="0"/>
            <a:ext cx="4094922" cy="6858000"/>
          </a:xfrm>
          <a:prstGeom prst="rect">
            <a:avLst/>
          </a:prstGeom>
        </p:spPr>
      </p:pic>
    </p:spTree>
    <p:extLst>
      <p:ext uri="{BB962C8B-B14F-4D97-AF65-F5344CB8AC3E}">
        <p14:creationId xmlns:p14="http://schemas.microsoft.com/office/powerpoint/2010/main" val="4191854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grpId="0" nodeType="afterEffect">
                                  <p:stCondLst>
                                    <p:cond delay="0"/>
                                  </p:stCondLst>
                                  <p:childTnLst>
                                    <p:animMotion origin="layout" path="M 0.11319 -0.13542 L 0.11302 0.05 " pathEditMode="relative" rAng="0" ptsTypes="AA">
                                      <p:cBhvr>
                                        <p:cTn id="6" dur="1500" fill="hold"/>
                                        <p:tgtEl>
                                          <p:spTgt spid="8"/>
                                        </p:tgtEl>
                                        <p:attrNameLst>
                                          <p:attrName>ppt_x</p:attrName>
                                          <p:attrName>ppt_y</p:attrName>
                                        </p:attrNameLst>
                                      </p:cBhvr>
                                      <p:rCtr x="-1700" y="928200"/>
                                    </p:animMotion>
                                  </p:childTnLst>
                                </p:cTn>
                              </p:par>
                            </p:childTnLst>
                          </p:cTn>
                        </p:par>
                        <p:par>
                          <p:cTn id="7" fill="hold" nodeType="afterGroup">
                            <p:stCondLst>
                              <p:cond delay="150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6000"/>
                                        <p:tgtEl>
                                          <p:spTgt spid="16"/>
                                        </p:tgtEl>
                                      </p:cBhvr>
                                    </p:animEffect>
                                  </p:childTnLst>
                                </p:cTn>
                              </p:par>
                              <p:par>
                                <p:cTn id="15" presetID="10" presetClass="entr" presetSubtype="0" fill="hold"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84175" y="84138"/>
            <a:ext cx="5514975" cy="523875"/>
          </a:xfrm>
          <a:prstGeom prst="rect">
            <a:avLst/>
          </a:prstGeom>
          <a:noFill/>
        </p:spPr>
        <p:txBody>
          <a:bodyPr>
            <a:spAutoFit/>
          </a:bodyPr>
          <a:lstStyle/>
          <a:p>
            <a:pPr fontAlgn="auto">
              <a:spcBef>
                <a:spcPts val="0"/>
              </a:spcBef>
              <a:spcAft>
                <a:spcPts val="0"/>
              </a:spcAft>
              <a:defRPr/>
            </a:pPr>
            <a:r>
              <a:rPr lang="es-ES" sz="2800" dirty="0">
                <a:solidFill>
                  <a:schemeClr val="bg1">
                    <a:lumMod val="50000"/>
                  </a:schemeClr>
                </a:solidFill>
                <a:latin typeface="Segoe UI Light" panose="020B0502040204020203" pitchFamily="34" charset="0"/>
                <a:cs typeface="Segoe UI Light" panose="020B0502040204020203" pitchFamily="34" charset="0"/>
              </a:rPr>
              <a:t>La población de </a:t>
            </a:r>
            <a:r>
              <a:rPr lang="es-ES" sz="2800" dirty="0" err="1">
                <a:solidFill>
                  <a:schemeClr val="bg1">
                    <a:lumMod val="50000"/>
                  </a:schemeClr>
                </a:solidFill>
                <a:latin typeface="Segoe UI Light" panose="020B0502040204020203" pitchFamily="34" charset="0"/>
                <a:cs typeface="Segoe UI Light" panose="020B0502040204020203" pitchFamily="34" charset="0"/>
              </a:rPr>
              <a:t>Kanakakunnu</a:t>
            </a:r>
            <a:endParaRPr lang="es-ES" sz="28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6" name="Rectángulo 15"/>
          <p:cNvSpPr/>
          <p:nvPr/>
        </p:nvSpPr>
        <p:spPr>
          <a:xfrm>
            <a:off x="160338" y="142875"/>
            <a:ext cx="76200" cy="40798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Rectangle 3"/>
          <p:cNvSpPr txBox="1">
            <a:spLocks/>
          </p:cNvSpPr>
          <p:nvPr/>
        </p:nvSpPr>
        <p:spPr bwMode="auto">
          <a:xfrm>
            <a:off x="384175" y="806940"/>
            <a:ext cx="4187825" cy="605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altLang="es-ES" sz="1800" dirty="0">
                <a:solidFill>
                  <a:srgbClr val="548235"/>
                </a:solidFill>
                <a:latin typeface="Calibri Light" panose="020F0302020204030204" pitchFamily="34" charset="0"/>
              </a:rPr>
              <a:t>La actividad agrícola es la principal ocupación pero no es rentable por: el cambio drástico en las condiciones climáticas, la baja productividad debido al exceso de uso de fertilizantes químicos, precios más bajos para los productos agrícolas debido a la globalización, etc. Estas circunstancias provocan desempleo, alto endeudamiento de las familias, depresiones y suicidios. </a:t>
            </a:r>
          </a:p>
          <a:p>
            <a:pPr algn="just"/>
            <a:r>
              <a:rPr lang="es-ES" altLang="es-ES" sz="1800" dirty="0">
                <a:solidFill>
                  <a:srgbClr val="548235"/>
                </a:solidFill>
                <a:latin typeface="Calibri Light" panose="020F0302020204030204" pitchFamily="34" charset="0"/>
              </a:rPr>
              <a:t>Las mujeres en esta zona no gozan de libertad, siendo la desigualdad de género muy alta en toda la zona. </a:t>
            </a:r>
          </a:p>
          <a:p>
            <a:pPr algn="just"/>
            <a:r>
              <a:rPr lang="es-ES" altLang="es-ES" sz="1800" dirty="0">
                <a:solidFill>
                  <a:srgbClr val="548235"/>
                </a:solidFill>
                <a:latin typeface="Calibri Light" panose="020F0302020204030204" pitchFamily="34" charset="0"/>
              </a:rPr>
              <a:t>Existe una gran necesidad, sobretodo en pro de las mujeres, de proporcionar una educación de calidad, motivación, formación profesional y servicios asistenciales a la población para poder cubrir sus necesidades básicas, para mejorar su capacidad para generar ingresos e ir mejorando su estatus social.</a:t>
            </a:r>
          </a:p>
          <a:p>
            <a:pPr algn="just">
              <a:buFont typeface="Arial" panose="020B0604020202020204" pitchFamily="34" charset="0"/>
              <a:buNone/>
            </a:pPr>
            <a:endParaRPr lang="es-ES" altLang="es-ES" sz="1800" dirty="0" smtClean="0">
              <a:solidFill>
                <a:srgbClr val="548235"/>
              </a:solidFill>
              <a:latin typeface="Calibri Light" panose="020F0302020204030204" pitchFamily="34" charset="0"/>
            </a:endParaRPr>
          </a:p>
          <a:p>
            <a:pPr algn="just"/>
            <a:endParaRPr lang="es-ES" altLang="es-ES" sz="1800" dirty="0" smtClean="0">
              <a:solidFill>
                <a:srgbClr val="548235"/>
              </a:solidFill>
              <a:latin typeface="Calibri Light" panose="020F0302020204030204" pitchFamily="34" charset="0"/>
            </a:endParaRPr>
          </a:p>
        </p:txBody>
      </p:sp>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t="12244" r="6974" b="-1"/>
          <a:stretch/>
        </p:blipFill>
        <p:spPr>
          <a:xfrm>
            <a:off x="4752140" y="888644"/>
            <a:ext cx="4392000" cy="2720448"/>
          </a:xfrm>
          <a:prstGeom prst="rect">
            <a:avLst/>
          </a:prstGeom>
        </p:spPr>
      </p:pic>
      <p:pic>
        <p:nvPicPr>
          <p:cNvPr id="3" name="Imagen 2"/>
          <p:cNvPicPr>
            <a:picLocks noChangeAspect="1"/>
          </p:cNvPicPr>
          <p:nvPr/>
        </p:nvPicPr>
        <p:blipFill rotWithShape="1">
          <a:blip r:embed="rId4" cstate="print">
            <a:extLst>
              <a:ext uri="{28A0092B-C50C-407E-A947-70E740481C1C}">
                <a14:useLocalDpi xmlns:a14="http://schemas.microsoft.com/office/drawing/2010/main" val="0"/>
              </a:ext>
            </a:extLst>
          </a:blip>
          <a:srcRect l="1318" t="-121" r="1555" b="15462"/>
          <a:stretch/>
        </p:blipFill>
        <p:spPr>
          <a:xfrm>
            <a:off x="4752140" y="3966693"/>
            <a:ext cx="4392000" cy="2550017"/>
          </a:xfrm>
          <a:prstGeom prst="rect">
            <a:avLst/>
          </a:prstGeom>
        </p:spPr>
      </p:pic>
    </p:spTree>
    <p:extLst>
      <p:ext uri="{BB962C8B-B14F-4D97-AF65-F5344CB8AC3E}">
        <p14:creationId xmlns:p14="http://schemas.microsoft.com/office/powerpoint/2010/main" val="26924271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9500"/>
                                        <p:tgtEl>
                                          <p:spTgt spid="10"/>
                                        </p:tgtEl>
                                      </p:cBhvr>
                                    </p:animEffect>
                                  </p:childTnLst>
                                </p:cTn>
                              </p:par>
                              <p:par>
                                <p:cTn id="8" presetID="10" presetClass="entr" presetSubtype="0" fill="hold" nodeType="withEffect">
                                  <p:stCondLst>
                                    <p:cond delay="2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500"/>
                                        <p:tgtEl>
                                          <p:spTgt spid="11"/>
                                        </p:tgtEl>
                                      </p:cBhvr>
                                    </p:animEffect>
                                  </p:childTnLst>
                                </p:cTn>
                              </p:par>
                              <p:par>
                                <p:cTn id="11" presetID="10" presetClass="entr" presetSubtype="0" fill="hold" nodeType="withEffect">
                                  <p:stCondLst>
                                    <p:cond delay="56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7213"/>
            <a:ext cx="91440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869950" y="-203200"/>
            <a:ext cx="76200" cy="406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CuadroTexto 5"/>
          <p:cNvSpPr txBox="1"/>
          <p:nvPr/>
        </p:nvSpPr>
        <p:spPr>
          <a:xfrm>
            <a:off x="384175" y="84138"/>
            <a:ext cx="8424863" cy="523875"/>
          </a:xfrm>
          <a:prstGeom prst="rect">
            <a:avLst/>
          </a:prstGeom>
          <a:noFill/>
        </p:spPr>
        <p:txBody>
          <a:bodyPr>
            <a:spAutoFit/>
          </a:bodyPr>
          <a:lstStyle/>
          <a:p>
            <a:pPr fontAlgn="auto">
              <a:spcBef>
                <a:spcPts val="0"/>
              </a:spcBef>
              <a:spcAft>
                <a:spcPts val="0"/>
              </a:spcAft>
              <a:defRPr/>
            </a:pPr>
            <a:r>
              <a:rPr lang="es-ES" sz="2800" dirty="0" smtClean="0">
                <a:solidFill>
                  <a:schemeClr val="bg1">
                    <a:lumMod val="50000"/>
                  </a:schemeClr>
                </a:solidFill>
                <a:latin typeface="Segoe UI Light" panose="020B0502040204020203" pitchFamily="34" charset="0"/>
                <a:cs typeface="Segoe UI Light" panose="020B0502040204020203" pitchFamily="34" charset="0"/>
              </a:rPr>
              <a:t>Nos </a:t>
            </a:r>
            <a:r>
              <a:rPr lang="es-ES" sz="2800" dirty="0">
                <a:solidFill>
                  <a:schemeClr val="bg1">
                    <a:lumMod val="50000"/>
                  </a:schemeClr>
                </a:solidFill>
                <a:latin typeface="Segoe UI Light" panose="020B0502040204020203" pitchFamily="34" charset="0"/>
                <a:cs typeface="Segoe UI Light" panose="020B0502040204020203" pitchFamily="34" charset="0"/>
              </a:rPr>
              <a:t>ponemos en situación</a:t>
            </a:r>
          </a:p>
        </p:txBody>
      </p:sp>
      <p:sp>
        <p:nvSpPr>
          <p:cNvPr id="7" name="CuadroTexto 6"/>
          <p:cNvSpPr txBox="1"/>
          <p:nvPr/>
        </p:nvSpPr>
        <p:spPr>
          <a:xfrm>
            <a:off x="109469" y="706796"/>
            <a:ext cx="4578439" cy="2658164"/>
          </a:xfrm>
          <a:prstGeom prst="rect">
            <a:avLst/>
          </a:prstGeom>
          <a:noFill/>
        </p:spPr>
        <p:txBody>
          <a:bodyPr wrap="square" anchor="t">
            <a:spAutoFit/>
          </a:bodyPr>
          <a:lstStyle/>
          <a:p>
            <a:pPr marL="285750" lvl="0" indent="-285750" algn="just">
              <a:lnSpc>
                <a:spcPct val="80000"/>
              </a:lnSpc>
              <a:spcAft>
                <a:spcPts val="1000"/>
              </a:spcAft>
              <a:buFont typeface="Arial" panose="020B0604020202020204" pitchFamily="34" charset="0"/>
              <a:buChar char="•"/>
            </a:pPr>
            <a:r>
              <a:rPr lang="es-ES" altLang="es-ES" dirty="0">
                <a:solidFill>
                  <a:srgbClr val="548235"/>
                </a:solidFill>
                <a:latin typeface="+mj-lt"/>
              </a:rPr>
              <a:t>Muchas plantaciones ante la pérdida de mercados y bajadas de precios (efecto globalización) ya no están activas. Estas plantaciones aunque trabajo precario y mal pagado suponía una entrada de dinero extra para hacer frente a las deudas.</a:t>
            </a:r>
          </a:p>
          <a:p>
            <a:pPr marL="285750" lvl="0" indent="-285750" algn="just">
              <a:lnSpc>
                <a:spcPct val="80000"/>
              </a:lnSpc>
              <a:spcAft>
                <a:spcPts val="600"/>
              </a:spcAft>
              <a:buFont typeface="Arial" panose="020B0604020202020204" pitchFamily="34" charset="0"/>
              <a:buChar char="•"/>
            </a:pPr>
            <a:r>
              <a:rPr lang="es-ES" altLang="es-ES" dirty="0">
                <a:solidFill>
                  <a:srgbClr val="548235"/>
                </a:solidFill>
                <a:latin typeface="+mj-lt"/>
              </a:rPr>
              <a:t>Ahora a las familias sólo les queda su pequeño lote de tierra, más para afrontar los gastos iniciales de cultivo se ven obligados a sacar préstamos a altos tipos de interés. </a:t>
            </a:r>
          </a:p>
        </p:txBody>
      </p:sp>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t="12296" r="2296" b="9547"/>
          <a:stretch/>
        </p:blipFill>
        <p:spPr bwMode="auto">
          <a:xfrm>
            <a:off x="4836014" y="772475"/>
            <a:ext cx="4088963" cy="2369713"/>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4752379" y="3478878"/>
            <a:ext cx="4082446" cy="2385268"/>
          </a:xfrm>
          <a:prstGeom prst="rect">
            <a:avLst/>
          </a:prstGeom>
          <a:noFill/>
        </p:spPr>
        <p:txBody>
          <a:bodyPr wrap="square" anchor="t">
            <a:spAutoFit/>
          </a:bodyPr>
          <a:lstStyle/>
          <a:p>
            <a:pPr marL="285750" lvl="0" indent="-285750" algn="just">
              <a:lnSpc>
                <a:spcPct val="80000"/>
              </a:lnSpc>
              <a:spcAft>
                <a:spcPts val="600"/>
              </a:spcAft>
              <a:buFont typeface="Arial" panose="020B0604020202020204" pitchFamily="34" charset="0"/>
              <a:buChar char="•"/>
            </a:pPr>
            <a:r>
              <a:rPr lang="es-ES" altLang="es-ES" dirty="0" smtClean="0">
                <a:solidFill>
                  <a:srgbClr val="548235"/>
                </a:solidFill>
                <a:latin typeface="+mj-lt"/>
              </a:rPr>
              <a:t>Tienen </a:t>
            </a:r>
            <a:r>
              <a:rPr lang="es-ES" altLang="es-ES" dirty="0">
                <a:solidFill>
                  <a:srgbClr val="548235"/>
                </a:solidFill>
                <a:latin typeface="+mj-lt"/>
              </a:rPr>
              <a:t>el problema de disponibilidad de agua en temporada seca lo que supone tener que realizar también inversiones extra para afrontar el problema del agua.</a:t>
            </a:r>
            <a:r>
              <a:rPr lang="es-ES" altLang="es-ES" dirty="0">
                <a:solidFill>
                  <a:prstClr val="black"/>
                </a:solidFill>
                <a:latin typeface="+mj-lt"/>
              </a:rPr>
              <a:t> </a:t>
            </a:r>
          </a:p>
          <a:p>
            <a:pPr marL="285750" lvl="0" indent="-285750" algn="just">
              <a:lnSpc>
                <a:spcPct val="80000"/>
              </a:lnSpc>
              <a:spcAft>
                <a:spcPts val="600"/>
              </a:spcAft>
              <a:buFont typeface="Arial" panose="020B0604020202020204" pitchFamily="34" charset="0"/>
              <a:buChar char="•"/>
            </a:pPr>
            <a:r>
              <a:rPr lang="es-ES" altLang="es-ES" dirty="0">
                <a:solidFill>
                  <a:srgbClr val="548235"/>
                </a:solidFill>
                <a:latin typeface="+mj-lt"/>
              </a:rPr>
              <a:t>Y  no cuentan con conocimientos y habilidades que les permitan cultivar sin tener que recurrir a la compra de insumos como abonos y fertilizantes químicos muy caros.</a:t>
            </a:r>
            <a:endParaRPr lang="es-ES" altLang="es-ES" dirty="0">
              <a:solidFill>
                <a:srgbClr val="548235"/>
              </a:solidFill>
              <a:latin typeface="+mj-lt"/>
            </a:endParaRPr>
          </a:p>
        </p:txBody>
      </p:sp>
      <p:pic>
        <p:nvPicPr>
          <p:cNvPr id="2" name="Imagen 1"/>
          <p:cNvPicPr>
            <a:picLocks noChangeAspect="1"/>
          </p:cNvPicPr>
          <p:nvPr/>
        </p:nvPicPr>
        <p:blipFill rotWithShape="1">
          <a:blip r:embed="rId5" cstate="print">
            <a:extLst>
              <a:ext uri="{28A0092B-C50C-407E-A947-70E740481C1C}">
                <a14:useLocalDpi xmlns:a14="http://schemas.microsoft.com/office/drawing/2010/main" val="0"/>
              </a:ext>
            </a:extLst>
          </a:blip>
          <a:srcRect l="1300" t="3493" r="6005" b="16202"/>
          <a:stretch/>
        </p:blipFill>
        <p:spPr>
          <a:xfrm>
            <a:off x="397054" y="3437985"/>
            <a:ext cx="4187825" cy="2387742"/>
          </a:xfrm>
          <a:prstGeom prst="rect">
            <a:avLst/>
          </a:prstGeom>
          <a:ln>
            <a:solidFill>
              <a:srgbClr val="92D050"/>
            </a:solid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grpId="0" nodeType="afterEffect">
                                  <p:stCondLst>
                                    <p:cond delay="0"/>
                                  </p:stCondLst>
                                  <p:childTnLst>
                                    <p:animMotion origin="layout" path="M 0.11319 -0.13542 L 0.11302 0.05 " pathEditMode="relative" rAng="0" ptsTypes="AA">
                                      <p:cBhvr>
                                        <p:cTn id="6" dur="1500" fill="hold"/>
                                        <p:tgtEl>
                                          <p:spTgt spid="5"/>
                                        </p:tgtEl>
                                        <p:attrNameLst>
                                          <p:attrName>ppt_x</p:attrName>
                                          <p:attrName>ppt_y</p:attrName>
                                        </p:attrNameLst>
                                      </p:cBhvr>
                                      <p:rCtr x="-1700" y="928200"/>
                                    </p:animMotion>
                                  </p:childTnLst>
                                </p:cTn>
                              </p:par>
                            </p:childTnLst>
                          </p:cTn>
                        </p:par>
                        <p:par>
                          <p:cTn id="7" fill="hold" nodeType="afterGroup">
                            <p:stCondLst>
                              <p:cond delay="150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nodeType="afterGroup">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7000"/>
                                        <p:tgtEl>
                                          <p:spTgt spid="7"/>
                                        </p:tgtEl>
                                      </p:cBhvr>
                                    </p:animEffect>
                                  </p:childTnLst>
                                </p:cTn>
                              </p:par>
                              <p:par>
                                <p:cTn id="15" presetID="10" presetClass="entr" presetSubtype="0" fill="hold" nodeType="withEffect">
                                  <p:stCondLst>
                                    <p:cond delay="37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3000"/>
                                        <p:tgtEl>
                                          <p:spTgt spid="8"/>
                                        </p:tgtEl>
                                      </p:cBhvr>
                                    </p:animEffect>
                                  </p:childTnLst>
                                </p:cTn>
                              </p:par>
                            </p:childTnLst>
                          </p:cTn>
                        </p:par>
                        <p:par>
                          <p:cTn id="18" fill="hold">
                            <p:stCondLst>
                              <p:cond delay="9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7000"/>
                                        <p:tgtEl>
                                          <p:spTgt spid="10"/>
                                        </p:tgtEl>
                                      </p:cBhvr>
                                    </p:animEffect>
                                  </p:childTnLst>
                                </p:cTn>
                              </p:par>
                              <p:par>
                                <p:cTn id="22" presetID="10" presetClass="entr" presetSubtype="0" fill="hold" nodeType="withEffect">
                                  <p:stCondLst>
                                    <p:cond delay="21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7213"/>
            <a:ext cx="91440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384175" y="84138"/>
            <a:ext cx="8424863" cy="523875"/>
          </a:xfrm>
          <a:prstGeom prst="rect">
            <a:avLst/>
          </a:prstGeom>
          <a:noFill/>
        </p:spPr>
        <p:txBody>
          <a:bodyPr>
            <a:spAutoFit/>
          </a:bodyPr>
          <a:lstStyle/>
          <a:p>
            <a:pPr fontAlgn="auto">
              <a:spcBef>
                <a:spcPts val="0"/>
              </a:spcBef>
              <a:spcAft>
                <a:spcPts val="0"/>
              </a:spcAft>
              <a:defRPr/>
            </a:pPr>
            <a:r>
              <a:rPr lang="es-ES" sz="2800" dirty="0" smtClean="0">
                <a:solidFill>
                  <a:schemeClr val="bg1">
                    <a:lumMod val="50000"/>
                  </a:schemeClr>
                </a:solidFill>
                <a:latin typeface="Segoe UI Light" panose="020B0502040204020203" pitchFamily="34" charset="0"/>
                <a:cs typeface="Segoe UI Light" panose="020B0502040204020203" pitchFamily="34" charset="0"/>
              </a:rPr>
              <a:t>Nos </a:t>
            </a:r>
            <a:r>
              <a:rPr lang="es-ES" sz="2800" dirty="0">
                <a:solidFill>
                  <a:schemeClr val="bg1">
                    <a:lumMod val="50000"/>
                  </a:schemeClr>
                </a:solidFill>
                <a:latin typeface="Segoe UI Light" panose="020B0502040204020203" pitchFamily="34" charset="0"/>
                <a:cs typeface="Segoe UI Light" panose="020B0502040204020203" pitchFamily="34" charset="0"/>
              </a:rPr>
              <a:t>ponemos en situación</a:t>
            </a:r>
          </a:p>
        </p:txBody>
      </p:sp>
      <p:sp>
        <p:nvSpPr>
          <p:cNvPr id="8" name="Rectángulo 7"/>
          <p:cNvSpPr/>
          <p:nvPr/>
        </p:nvSpPr>
        <p:spPr>
          <a:xfrm>
            <a:off x="160338" y="142875"/>
            <a:ext cx="76200" cy="40798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Rectangle 3"/>
          <p:cNvSpPr txBox="1">
            <a:spLocks/>
          </p:cNvSpPr>
          <p:nvPr/>
        </p:nvSpPr>
        <p:spPr bwMode="auto">
          <a:xfrm>
            <a:off x="165100" y="757238"/>
            <a:ext cx="5347058" cy="496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1000"/>
              </a:spcAft>
            </a:pPr>
            <a:r>
              <a:rPr lang="es-ES" altLang="es-ES" sz="1800" dirty="0" smtClean="0">
                <a:solidFill>
                  <a:srgbClr val="548235"/>
                </a:solidFill>
                <a:latin typeface="Calibri Light" panose="020F0302020204030204" pitchFamily="34" charset="0"/>
              </a:rPr>
              <a:t>Además la educación superior de sus hijos se convierte en un gran dilema para las familias. La mayoría de las familias tienen que pedir dinero prestado a los prestamistas para enviar a sus hijos e hijas para que cursen estudios superiores ya que son, básicamente, los estudios que les pueden ofrecer un futuro mejor. </a:t>
            </a:r>
          </a:p>
          <a:p>
            <a:pPr algn="just">
              <a:spcBef>
                <a:spcPts val="0"/>
              </a:spcBef>
              <a:spcAft>
                <a:spcPts val="1000"/>
              </a:spcAft>
            </a:pPr>
            <a:r>
              <a:rPr lang="es-ES" altLang="es-ES" sz="1800" dirty="0" smtClean="0">
                <a:solidFill>
                  <a:srgbClr val="548235"/>
                </a:solidFill>
                <a:latin typeface="Calibri Light" panose="020F0302020204030204" pitchFamily="34" charset="0"/>
              </a:rPr>
              <a:t>Todos estos factores obligan a las familias a vivir continuamente endeudadas, sin capacidad para ahorrar e invertir en mejoras de sus condiciones de vida y lo más grave, la deuda familiar hace que en esta área el índice de suicidios por la precaria situación familiar sea alto.</a:t>
            </a:r>
          </a:p>
          <a:p>
            <a:pPr algn="just">
              <a:spcBef>
                <a:spcPts val="0"/>
              </a:spcBef>
              <a:spcAft>
                <a:spcPts val="1000"/>
              </a:spcAft>
            </a:pPr>
            <a:r>
              <a:rPr lang="es-ES" altLang="es-ES" sz="1800" dirty="0" smtClean="0">
                <a:solidFill>
                  <a:srgbClr val="548235"/>
                </a:solidFill>
                <a:latin typeface="Calibri Light" panose="020F0302020204030204" pitchFamily="34" charset="0"/>
              </a:rPr>
              <a:t>Estas familias en situación de pobreza y en exclusión social buscan apoyo para salir de sus deudas, así como para tener un futuro mejor mediante el cultivo sostenible de cosechas que permita la gestión responsable de los recursos naturales como el agua, la tierra y la biodiversidad, ya que los recursos naturales del lugar son escasos y vulnerables.</a:t>
            </a:r>
            <a:endParaRPr lang="es-ES" altLang="es-ES" sz="1800" dirty="0" smtClean="0">
              <a:solidFill>
                <a:srgbClr val="548235"/>
              </a:solidFill>
              <a:latin typeface="Calibri Light" panose="020F0302020204030204" pitchFamily="34" charset="0"/>
            </a:endParaRPr>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40946" y="816947"/>
            <a:ext cx="3503054" cy="2101257"/>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5" cstate="print">
            <a:extLst>
              <a:ext uri="{28A0092B-C50C-407E-A947-70E740481C1C}">
                <a14:useLocalDpi xmlns:a14="http://schemas.microsoft.com/office/drawing/2010/main" val="0"/>
              </a:ext>
            </a:extLst>
          </a:blip>
          <a:srcRect r="2370" b="25633"/>
          <a:stretch/>
        </p:blipFill>
        <p:spPr>
          <a:xfrm>
            <a:off x="5640946" y="3127138"/>
            <a:ext cx="2653048" cy="2835608"/>
          </a:xfrm>
          <a:prstGeom prst="rect">
            <a:avLst/>
          </a:prstGeom>
          <a:ln>
            <a:solidFill>
              <a:srgbClr val="92D050"/>
            </a:solid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8500"/>
                                        <p:tgtEl>
                                          <p:spTgt spid="11"/>
                                        </p:tgtEl>
                                      </p:cBhvr>
                                    </p:animEffect>
                                  </p:childTnLst>
                                </p:cTn>
                              </p:par>
                              <p:par>
                                <p:cTn id="8" presetID="10" presetClass="entr" presetSubtype="0" fill="hold"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nodeType="withEffect">
                                  <p:stCondLst>
                                    <p:cond delay="62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7213"/>
            <a:ext cx="91440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384175" y="84138"/>
            <a:ext cx="8424863" cy="523875"/>
          </a:xfrm>
          <a:prstGeom prst="rect">
            <a:avLst/>
          </a:prstGeom>
          <a:noFill/>
        </p:spPr>
        <p:txBody>
          <a:bodyPr>
            <a:spAutoFit/>
          </a:bodyPr>
          <a:lstStyle/>
          <a:p>
            <a:pPr fontAlgn="auto">
              <a:spcBef>
                <a:spcPts val="0"/>
              </a:spcBef>
              <a:spcAft>
                <a:spcPts val="0"/>
              </a:spcAft>
              <a:defRPr/>
            </a:pPr>
            <a:r>
              <a:rPr lang="es-ES" sz="2800" dirty="0" smtClean="0">
                <a:solidFill>
                  <a:schemeClr val="bg1">
                    <a:lumMod val="50000"/>
                  </a:schemeClr>
                </a:solidFill>
                <a:latin typeface="Segoe UI Light" panose="020B0502040204020203" pitchFamily="34" charset="0"/>
                <a:cs typeface="Segoe UI Light" panose="020B0502040204020203" pitchFamily="34" charset="0"/>
              </a:rPr>
              <a:t>Vamos a trabajar en red con...</a:t>
            </a:r>
            <a:endParaRPr lang="es-ES" sz="28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7" name="CuadroTexto 6"/>
          <p:cNvSpPr txBox="1"/>
          <p:nvPr/>
        </p:nvSpPr>
        <p:spPr>
          <a:xfrm>
            <a:off x="384174" y="788319"/>
            <a:ext cx="4823930" cy="2169825"/>
          </a:xfrm>
          <a:prstGeom prst="rect">
            <a:avLst/>
          </a:prstGeom>
          <a:noFill/>
        </p:spPr>
        <p:txBody>
          <a:bodyPr wrap="square" anchor="t">
            <a:spAutoFit/>
          </a:bodyPr>
          <a:lstStyle/>
          <a:p>
            <a:pPr algn="just">
              <a:spcBef>
                <a:spcPts val="200"/>
              </a:spcBef>
            </a:pPr>
            <a:r>
              <a:rPr lang="es-ES" b="1" dirty="0" smtClean="0">
                <a:solidFill>
                  <a:schemeClr val="accent6">
                    <a:lumMod val="75000"/>
                  </a:schemeClr>
                </a:solidFill>
                <a:latin typeface="+mj-lt"/>
              </a:rPr>
              <a:t>CDEW SOCIETY</a:t>
            </a:r>
            <a:r>
              <a:rPr lang="es-ES" dirty="0" smtClean="0">
                <a:solidFill>
                  <a:schemeClr val="accent6">
                    <a:lumMod val="75000"/>
                  </a:schemeClr>
                </a:solidFill>
                <a:latin typeface="+mj-lt"/>
              </a:rPr>
              <a:t> </a:t>
            </a:r>
          </a:p>
          <a:p>
            <a:pPr algn="just">
              <a:spcBef>
                <a:spcPts val="200"/>
              </a:spcBef>
            </a:pPr>
            <a:r>
              <a:rPr lang="es-ES" altLang="es-ES" sz="1600" dirty="0" smtClean="0">
                <a:solidFill>
                  <a:srgbClr val="548235"/>
                </a:solidFill>
                <a:latin typeface="Calibri Light" panose="020F0302020204030204" pitchFamily="34" charset="0"/>
              </a:rPr>
              <a:t>Centro </a:t>
            </a:r>
            <a:r>
              <a:rPr lang="es-ES" altLang="es-ES" sz="1600" dirty="0">
                <a:solidFill>
                  <a:srgbClr val="548235"/>
                </a:solidFill>
                <a:latin typeface="Calibri Light" panose="020F0302020204030204" pitchFamily="34" charset="0"/>
              </a:rPr>
              <a:t>para el desarrollo y empoderamiento de la mujer, asociación de las FMA de la </a:t>
            </a:r>
            <a:r>
              <a:rPr lang="es-ES" altLang="es-ES" sz="1600" dirty="0" err="1">
                <a:solidFill>
                  <a:srgbClr val="548235"/>
                </a:solidFill>
                <a:latin typeface="Calibri Light" panose="020F0302020204030204" pitchFamily="34" charset="0"/>
              </a:rPr>
              <a:t>Inspectoria</a:t>
            </a:r>
            <a:r>
              <a:rPr lang="es-ES" altLang="es-ES" sz="1600" dirty="0">
                <a:solidFill>
                  <a:srgbClr val="548235"/>
                </a:solidFill>
                <a:latin typeface="Calibri Light" panose="020F0302020204030204" pitchFamily="34" charset="0"/>
              </a:rPr>
              <a:t> INK Bangalore. </a:t>
            </a:r>
          </a:p>
          <a:p>
            <a:pPr algn="just" fontAlgn="auto">
              <a:spcBef>
                <a:spcPts val="200"/>
              </a:spcBef>
              <a:spcAft>
                <a:spcPts val="0"/>
              </a:spcAft>
              <a:defRPr/>
            </a:pPr>
            <a:endParaRPr lang="es-ES" sz="1600" dirty="0">
              <a:solidFill>
                <a:schemeClr val="accent6">
                  <a:lumMod val="75000"/>
                </a:schemeClr>
              </a:solidFill>
              <a:latin typeface="+mj-lt"/>
            </a:endParaRPr>
          </a:p>
          <a:p>
            <a:pPr algn="just">
              <a:spcBef>
                <a:spcPts val="200"/>
              </a:spcBef>
            </a:pPr>
            <a:r>
              <a:rPr lang="es-ES" altLang="es-ES" sz="1600" dirty="0" smtClean="0">
                <a:solidFill>
                  <a:srgbClr val="548235"/>
                </a:solidFill>
                <a:latin typeface="Calibri Light" panose="020F0302020204030204" pitchFamily="34" charset="0"/>
              </a:rPr>
              <a:t>Gestiona </a:t>
            </a:r>
            <a:r>
              <a:rPr lang="es-ES" altLang="es-ES" sz="1600" dirty="0">
                <a:solidFill>
                  <a:srgbClr val="548235"/>
                </a:solidFill>
                <a:latin typeface="Calibri Light" panose="020F0302020204030204" pitchFamily="34" charset="0"/>
              </a:rPr>
              <a:t>la obra social de las FMA. Las salesianas en Bangalore trabajan desde 1969 pero la Asociación CDEW empezó a funcionar en 1993 y se registró en el año 2005 bajo la Ley de Registro de Asociaciones.</a:t>
            </a:r>
            <a:r>
              <a:rPr lang="es-ES" altLang="es-ES" sz="1600" dirty="0"/>
              <a:t> </a:t>
            </a:r>
            <a:endParaRPr lang="es-ES" altLang="es-ES" sz="1600" dirty="0"/>
          </a:p>
        </p:txBody>
      </p:sp>
      <p:sp>
        <p:nvSpPr>
          <p:cNvPr id="8" name="Rectángulo 7"/>
          <p:cNvSpPr/>
          <p:nvPr/>
        </p:nvSpPr>
        <p:spPr>
          <a:xfrm>
            <a:off x="160338" y="142875"/>
            <a:ext cx="76200" cy="40798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Rectangle 9"/>
          <p:cNvSpPr>
            <a:spLocks noChangeArrowheads="1"/>
          </p:cNvSpPr>
          <p:nvPr/>
        </p:nvSpPr>
        <p:spPr bwMode="auto">
          <a:xfrm>
            <a:off x="5435254" y="788319"/>
            <a:ext cx="360458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s-ES" altLang="es-ES" b="1" i="1" dirty="0">
                <a:solidFill>
                  <a:srgbClr val="548235"/>
                </a:solidFill>
                <a:latin typeface="Calibri Light" panose="020F0302020204030204" pitchFamily="34" charset="0"/>
              </a:rPr>
              <a:t>CDEW SOCIETY</a:t>
            </a:r>
            <a:r>
              <a:rPr lang="es-ES" altLang="es-ES" i="1" dirty="0">
                <a:solidFill>
                  <a:srgbClr val="548235"/>
                </a:solidFill>
                <a:latin typeface="Calibri Light" panose="020F0302020204030204" pitchFamily="34" charset="0"/>
              </a:rPr>
              <a:t> se compromete a la puesta en marcha de programas que contribuyan al desarrollo y empoderamiento de la infancia, la juventud y mujeres en situación de pobreza y marginación, en colaboración con organizaciones afines.</a:t>
            </a:r>
            <a:endParaRPr lang="es-ES" altLang="zh-TW" i="1" dirty="0">
              <a:solidFill>
                <a:srgbClr val="548235"/>
              </a:solidFill>
              <a:latin typeface="Calibri Light" panose="020F0302020204030204" pitchFamily="34" charset="0"/>
            </a:endParaRPr>
          </a:p>
        </p:txBody>
      </p:sp>
      <p:sp>
        <p:nvSpPr>
          <p:cNvPr id="12" name="Rectángulo 11"/>
          <p:cNvSpPr/>
          <p:nvPr/>
        </p:nvSpPr>
        <p:spPr>
          <a:xfrm>
            <a:off x="5349779" y="819498"/>
            <a:ext cx="45719" cy="2232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l="15068" t="12026" r="1650" b="11245"/>
          <a:stretch/>
        </p:blipFill>
        <p:spPr>
          <a:xfrm>
            <a:off x="5435254" y="3651151"/>
            <a:ext cx="3735142" cy="2196000"/>
          </a:xfrm>
          <a:prstGeom prst="rect">
            <a:avLst/>
          </a:prstGeom>
          <a:ln>
            <a:solidFill>
              <a:schemeClr val="accent6">
                <a:lumMod val="40000"/>
                <a:lumOff val="60000"/>
              </a:schemeClr>
            </a:solidFill>
          </a:ln>
        </p:spPr>
      </p:pic>
      <p:sp>
        <p:nvSpPr>
          <p:cNvPr id="13" name="CuadroTexto 12"/>
          <p:cNvSpPr txBox="1"/>
          <p:nvPr/>
        </p:nvSpPr>
        <p:spPr>
          <a:xfrm>
            <a:off x="384174" y="3812705"/>
            <a:ext cx="4823930" cy="1897955"/>
          </a:xfrm>
          <a:prstGeom prst="rect">
            <a:avLst/>
          </a:prstGeom>
          <a:noFill/>
        </p:spPr>
        <p:txBody>
          <a:bodyPr wrap="square" anchor="t">
            <a:spAutoFit/>
          </a:bodyPr>
          <a:lstStyle/>
          <a:p>
            <a:pPr algn="just">
              <a:spcBef>
                <a:spcPts val="200"/>
              </a:spcBef>
            </a:pPr>
            <a:r>
              <a:rPr lang="es-ES" altLang="es-ES" b="1" dirty="0" smtClean="0">
                <a:solidFill>
                  <a:srgbClr val="548235"/>
                </a:solidFill>
                <a:latin typeface="Calibri Light" panose="020F0302020204030204" pitchFamily="34" charset="0"/>
              </a:rPr>
              <a:t>AUXILIUM </a:t>
            </a:r>
            <a:r>
              <a:rPr lang="es-ES" altLang="es-ES" b="1" dirty="0">
                <a:solidFill>
                  <a:srgbClr val="548235"/>
                </a:solidFill>
                <a:latin typeface="Calibri Light" panose="020F0302020204030204" pitchFamily="34" charset="0"/>
              </a:rPr>
              <a:t>CENTRE </a:t>
            </a:r>
            <a:r>
              <a:rPr lang="es-ES" altLang="es-ES" b="1" dirty="0" smtClean="0">
                <a:solidFill>
                  <a:srgbClr val="548235"/>
                </a:solidFill>
                <a:latin typeface="Calibri Light" panose="020F0302020204030204" pitchFamily="34" charset="0"/>
              </a:rPr>
              <a:t>KANAKAKUNNU</a:t>
            </a:r>
          </a:p>
          <a:p>
            <a:pPr algn="just">
              <a:spcBef>
                <a:spcPts val="200"/>
              </a:spcBef>
            </a:pPr>
            <a:r>
              <a:rPr lang="es-ES" altLang="es-ES" sz="1600" dirty="0" smtClean="0">
                <a:solidFill>
                  <a:srgbClr val="548235"/>
                </a:solidFill>
                <a:latin typeface="Calibri Light" panose="020F0302020204030204" pitchFamily="34" charset="0"/>
              </a:rPr>
              <a:t>Comunidad </a:t>
            </a:r>
            <a:r>
              <a:rPr lang="es-ES" altLang="es-ES" sz="1600" dirty="0">
                <a:solidFill>
                  <a:srgbClr val="548235"/>
                </a:solidFill>
                <a:latin typeface="Calibri Light" panose="020F0302020204030204" pitchFamily="34" charset="0"/>
              </a:rPr>
              <a:t>FMA que trabaja en </a:t>
            </a:r>
            <a:r>
              <a:rPr lang="es-ES" altLang="es-ES" sz="1600" dirty="0" err="1">
                <a:solidFill>
                  <a:srgbClr val="548235"/>
                </a:solidFill>
                <a:latin typeface="Calibri Light" panose="020F0302020204030204" pitchFamily="34" charset="0"/>
              </a:rPr>
              <a:t>Kanakakunnu</a:t>
            </a:r>
            <a:r>
              <a:rPr lang="es-ES" altLang="es-ES" sz="1600" dirty="0">
                <a:solidFill>
                  <a:srgbClr val="548235"/>
                </a:solidFill>
                <a:latin typeface="Calibri Light" panose="020F0302020204030204" pitchFamily="34" charset="0"/>
              </a:rPr>
              <a:t>. Abrió sus puertas en 2007 para trabajar en diversas </a:t>
            </a:r>
            <a:r>
              <a:rPr lang="es-ES" altLang="es-ES" sz="1600" dirty="0" smtClean="0">
                <a:solidFill>
                  <a:srgbClr val="548235"/>
                </a:solidFill>
                <a:latin typeface="Calibri Light" panose="020F0302020204030204" pitchFamily="34" charset="0"/>
              </a:rPr>
              <a:t>áreas para </a:t>
            </a:r>
            <a:r>
              <a:rPr lang="es-ES" altLang="es-ES" sz="1600" dirty="0">
                <a:solidFill>
                  <a:srgbClr val="548235"/>
                </a:solidFill>
                <a:latin typeface="Calibri Light" panose="020F0302020204030204" pitchFamily="34" charset="0"/>
              </a:rPr>
              <a:t>mejorar las condiciones de vida de la población en situación de pobreza de </a:t>
            </a:r>
            <a:r>
              <a:rPr lang="es-ES" altLang="es-ES" sz="1600" dirty="0" err="1">
                <a:solidFill>
                  <a:srgbClr val="548235"/>
                </a:solidFill>
                <a:latin typeface="Calibri Light" panose="020F0302020204030204" pitchFamily="34" charset="0"/>
              </a:rPr>
              <a:t>Kanakakunnu</a:t>
            </a:r>
            <a:r>
              <a:rPr lang="es-ES" altLang="es-ES" sz="1600" dirty="0">
                <a:solidFill>
                  <a:srgbClr val="548235"/>
                </a:solidFill>
                <a:latin typeface="Calibri Light" panose="020F0302020204030204" pitchFamily="34" charset="0"/>
              </a:rPr>
              <a:t> y de las pequeñas aldeas de los alrededores</a:t>
            </a:r>
            <a:r>
              <a:rPr lang="es-ES" altLang="es-ES" sz="1600" dirty="0" smtClean="0">
                <a:solidFill>
                  <a:srgbClr val="548235"/>
                </a:solidFill>
                <a:latin typeface="Calibri Light" panose="020F0302020204030204" pitchFamily="34" charset="0"/>
              </a:rPr>
              <a:t>.</a:t>
            </a:r>
            <a:endParaRPr lang="es-ES" altLang="es-ES" sz="1600" dirty="0">
              <a:solidFill>
                <a:srgbClr val="548235"/>
              </a:solidFill>
              <a:latin typeface="Calibri Light" panose="020F0302020204030204" pitchFamily="34" charset="0"/>
            </a:endParaRPr>
          </a:p>
          <a:p>
            <a:pPr algn="just">
              <a:spcBef>
                <a:spcPts val="200"/>
              </a:spcBef>
            </a:pPr>
            <a:endParaRPr lang="es-ES" altLang="es-ES" sz="1600" dirty="0">
              <a:solidFill>
                <a:srgbClr val="548235"/>
              </a:solidFill>
              <a:latin typeface="Calibri Light" panose="020F0302020204030204" pitchFamily="34" charset="0"/>
            </a:endParaRPr>
          </a:p>
        </p:txBody>
      </p:sp>
    </p:spTree>
    <p:extLst>
      <p:ext uri="{BB962C8B-B14F-4D97-AF65-F5344CB8AC3E}">
        <p14:creationId xmlns:p14="http://schemas.microsoft.com/office/powerpoint/2010/main" val="41857908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4750"/>
                                        <p:tgtEl>
                                          <p:spTgt spid="7"/>
                                        </p:tgtEl>
                                      </p:cBhvr>
                                    </p:animEffect>
                                  </p:childTnLst>
                                </p:cTn>
                              </p:par>
                            </p:childTnLst>
                          </p:cTn>
                        </p:par>
                        <p:par>
                          <p:cTn id="12" fill="hold">
                            <p:stCondLst>
                              <p:cond delay="625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675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500"/>
                                        <p:tgtEl>
                                          <p:spTgt spid="11"/>
                                        </p:tgtEl>
                                      </p:cBhvr>
                                    </p:animEffect>
                                  </p:childTnLst>
                                </p:cTn>
                              </p:par>
                            </p:childTnLst>
                          </p:cTn>
                        </p:par>
                        <p:par>
                          <p:cTn id="20" fill="hold">
                            <p:stCondLst>
                              <p:cond delay="825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4750"/>
                                        <p:tgtEl>
                                          <p:spTgt spid="13"/>
                                        </p:tgtEl>
                                      </p:cBhvr>
                                    </p:animEffect>
                                  </p:childTnLst>
                                </p:cTn>
                              </p:par>
                              <p:par>
                                <p:cTn id="24" presetID="10" presetClass="entr" presetSubtype="0" fill="hold" nodeType="withEffect">
                                  <p:stCondLst>
                                    <p:cond delay="175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7213"/>
            <a:ext cx="91440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384175" y="84138"/>
            <a:ext cx="8424863" cy="523875"/>
          </a:xfrm>
          <a:prstGeom prst="rect">
            <a:avLst/>
          </a:prstGeom>
          <a:noFill/>
        </p:spPr>
        <p:txBody>
          <a:bodyPr>
            <a:spAutoFit/>
          </a:bodyPr>
          <a:lstStyle/>
          <a:p>
            <a:pPr fontAlgn="auto">
              <a:spcBef>
                <a:spcPts val="0"/>
              </a:spcBef>
              <a:spcAft>
                <a:spcPts val="0"/>
              </a:spcAft>
              <a:defRPr/>
            </a:pPr>
            <a:r>
              <a:rPr lang="es-ES" sz="2800" dirty="0" smtClean="0">
                <a:solidFill>
                  <a:schemeClr val="bg1">
                    <a:lumMod val="50000"/>
                  </a:schemeClr>
                </a:solidFill>
                <a:latin typeface="Segoe UI Light" panose="020B0502040204020203" pitchFamily="34" charset="0"/>
                <a:cs typeface="Segoe UI Light" panose="020B0502040204020203" pitchFamily="34" charset="0"/>
              </a:rPr>
              <a:t>Vamos a trabajar en red con...</a:t>
            </a:r>
            <a:endParaRPr lang="es-ES" sz="28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8" name="Rectángulo 7"/>
          <p:cNvSpPr/>
          <p:nvPr/>
        </p:nvSpPr>
        <p:spPr>
          <a:xfrm>
            <a:off x="160338" y="142875"/>
            <a:ext cx="76200" cy="40798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CuadroTexto 8"/>
          <p:cNvSpPr txBox="1"/>
          <p:nvPr/>
        </p:nvSpPr>
        <p:spPr>
          <a:xfrm>
            <a:off x="384174" y="1204151"/>
            <a:ext cx="5050711" cy="4909036"/>
          </a:xfrm>
          <a:prstGeom prst="rect">
            <a:avLst/>
          </a:prstGeom>
          <a:noFill/>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285750" indent="-285750" algn="just">
              <a:spcBef>
                <a:spcPts val="0"/>
              </a:spcBef>
              <a:spcAft>
                <a:spcPts val="1000"/>
              </a:spcAft>
              <a:buFont typeface="Arial" panose="020B0604020202020204" pitchFamily="34" charset="0"/>
              <a:buChar char="•"/>
            </a:pPr>
            <a:r>
              <a:rPr lang="es-ES" altLang="es-ES" sz="1600" b="1" dirty="0" smtClean="0">
                <a:solidFill>
                  <a:srgbClr val="548235"/>
                </a:solidFill>
                <a:latin typeface="Calibri Light" panose="020F0302020204030204" pitchFamily="34" charset="0"/>
              </a:rPr>
              <a:t>Pastoral y catequesis:</a:t>
            </a:r>
            <a:r>
              <a:rPr lang="es-ES" altLang="es-ES" sz="1600" dirty="0" smtClean="0">
                <a:solidFill>
                  <a:srgbClr val="548235"/>
                </a:solidFill>
                <a:latin typeface="Calibri Light" panose="020F0302020204030204" pitchFamily="34" charset="0"/>
              </a:rPr>
              <a:t> animación de comunidades de base y catequesis para niñas, niños y a adultos en 6 aldeas.</a:t>
            </a:r>
          </a:p>
          <a:p>
            <a:pPr marL="285750" indent="-285750" algn="just">
              <a:spcBef>
                <a:spcPts val="0"/>
              </a:spcBef>
              <a:spcAft>
                <a:spcPts val="1000"/>
              </a:spcAft>
              <a:buFont typeface="Arial" panose="020B0604020202020204" pitchFamily="34" charset="0"/>
              <a:buChar char="•"/>
            </a:pPr>
            <a:r>
              <a:rPr lang="es-ES" altLang="es-ES" sz="1600" b="1" dirty="0" smtClean="0">
                <a:solidFill>
                  <a:srgbClr val="548235"/>
                </a:solidFill>
                <a:latin typeface="Calibri Light" panose="020F0302020204030204" pitchFamily="34" charset="0"/>
              </a:rPr>
              <a:t>Área educación:</a:t>
            </a:r>
            <a:r>
              <a:rPr lang="es-ES" altLang="es-ES" sz="1600" dirty="0" smtClean="0">
                <a:solidFill>
                  <a:srgbClr val="548235"/>
                </a:solidFill>
                <a:latin typeface="Calibri Light" panose="020F0302020204030204" pitchFamily="34" charset="0"/>
              </a:rPr>
              <a:t> </a:t>
            </a:r>
            <a:r>
              <a:rPr lang="es-ES" altLang="es-ES" sz="1600" dirty="0" err="1" smtClean="0">
                <a:solidFill>
                  <a:srgbClr val="548235"/>
                </a:solidFill>
                <a:latin typeface="Calibri Light" panose="020F0302020204030204" pitchFamily="34" charset="0"/>
              </a:rPr>
              <a:t>tuition</a:t>
            </a:r>
            <a:r>
              <a:rPr lang="es-ES" altLang="es-ES" sz="1600" dirty="0" smtClean="0">
                <a:solidFill>
                  <a:srgbClr val="548235"/>
                </a:solidFill>
                <a:latin typeface="Calibri Light" panose="020F0302020204030204" pitchFamily="34" charset="0"/>
              </a:rPr>
              <a:t> centres </a:t>
            </a:r>
            <a:r>
              <a:rPr lang="es-ES" altLang="es-ES" sz="1200" dirty="0" smtClean="0">
                <a:solidFill>
                  <a:srgbClr val="548235"/>
                </a:solidFill>
                <a:latin typeface="Calibri Light" panose="020F0302020204030204" pitchFamily="34" charset="0"/>
              </a:rPr>
              <a:t>(centros de entrenamiento para el estudio)</a:t>
            </a:r>
            <a:r>
              <a:rPr lang="es-ES" altLang="es-ES" sz="1600" dirty="0" smtClean="0">
                <a:solidFill>
                  <a:srgbClr val="548235"/>
                </a:solidFill>
                <a:latin typeface="Calibri Light" panose="020F0302020204030204" pitchFamily="34" charset="0"/>
              </a:rPr>
              <a:t> para alumnado de 6 a 15 años; talleres ocupacionales </a:t>
            </a:r>
            <a:r>
              <a:rPr lang="es-ES" altLang="es-ES" sz="1200" dirty="0" smtClean="0">
                <a:solidFill>
                  <a:srgbClr val="548235"/>
                </a:solidFill>
                <a:latin typeface="Calibri Light" panose="020F0302020204030204" pitchFamily="34" charset="0"/>
              </a:rPr>
              <a:t>(sastrería, corte y bordado)</a:t>
            </a:r>
            <a:r>
              <a:rPr lang="es-ES" altLang="es-ES" sz="1600" dirty="0" smtClean="0">
                <a:solidFill>
                  <a:srgbClr val="548235"/>
                </a:solidFill>
                <a:latin typeface="Calibri Light" panose="020F0302020204030204" pitchFamily="34" charset="0"/>
              </a:rPr>
              <a:t>; talleres de inglés; campañas de sensibilización en valores.</a:t>
            </a:r>
          </a:p>
          <a:p>
            <a:pPr marL="285750" indent="-285750" algn="just">
              <a:spcBef>
                <a:spcPts val="0"/>
              </a:spcBef>
              <a:spcAft>
                <a:spcPts val="1000"/>
              </a:spcAft>
              <a:buFont typeface="Arial" panose="020B0604020202020204" pitchFamily="34" charset="0"/>
              <a:buChar char="•"/>
            </a:pPr>
            <a:r>
              <a:rPr lang="es-ES" altLang="es-ES" sz="1600" b="1" dirty="0">
                <a:solidFill>
                  <a:srgbClr val="548235"/>
                </a:solidFill>
                <a:latin typeface="Calibri Light" panose="020F0302020204030204" pitchFamily="34" charset="0"/>
              </a:rPr>
              <a:t>Programas socioculturales y económicos:</a:t>
            </a:r>
            <a:r>
              <a:rPr lang="es-ES" altLang="es-ES" sz="1600" dirty="0">
                <a:solidFill>
                  <a:srgbClr val="548235"/>
                </a:solidFill>
                <a:latin typeface="Calibri Light" panose="020F0302020204030204" pitchFamily="34" charset="0"/>
              </a:rPr>
              <a:t> grupos de autoayuda, parlamentos infantiles de barrio, grupos juveniles y grupos de voluntariado. Las reuniones semanales de los diferentes grupos se realizan en las propias aldeas. Se trabajan talleres sobre ahorro y crédito, salud e higiene, importancia de la educación, derechos humanos, talleres para saber afrontar problemas y cualquier taller que sea esencial para contribuir a conseguir el empoderamiento de los diferentes grupos con los que se </a:t>
            </a:r>
            <a:r>
              <a:rPr lang="es-ES" altLang="es-ES" sz="1600" dirty="0" smtClean="0">
                <a:solidFill>
                  <a:srgbClr val="548235"/>
                </a:solidFill>
                <a:latin typeface="Calibri Light" panose="020F0302020204030204" pitchFamily="34" charset="0"/>
              </a:rPr>
              <a:t>trabaja.</a:t>
            </a:r>
            <a:endParaRPr lang="es-ES" altLang="es-ES" sz="1600" dirty="0">
              <a:solidFill>
                <a:srgbClr val="548235"/>
              </a:solidFill>
              <a:latin typeface="Calibri Light" panose="020F0302020204030204" pitchFamily="34" charset="0"/>
            </a:endParaRPr>
          </a:p>
          <a:p>
            <a:pPr marL="285750" indent="-285750" algn="just">
              <a:spcBef>
                <a:spcPts val="0"/>
              </a:spcBef>
              <a:spcAft>
                <a:spcPts val="1000"/>
              </a:spcAft>
              <a:buFont typeface="Arial" panose="020B0604020202020204" pitchFamily="34" charset="0"/>
              <a:buChar char="•"/>
            </a:pPr>
            <a:endParaRPr lang="es-ES" altLang="es-ES" sz="1600" dirty="0" smtClean="0">
              <a:solidFill>
                <a:srgbClr val="548235"/>
              </a:solidFill>
              <a:latin typeface="Calibri Light" panose="020F0302020204030204" pitchFamily="34" charset="0"/>
            </a:endParaRPr>
          </a:p>
        </p:txBody>
      </p:sp>
      <p:sp>
        <p:nvSpPr>
          <p:cNvPr id="13" name="CuadroTexto 12"/>
          <p:cNvSpPr txBox="1"/>
          <p:nvPr/>
        </p:nvSpPr>
        <p:spPr>
          <a:xfrm>
            <a:off x="384175" y="736805"/>
            <a:ext cx="8245802" cy="338554"/>
          </a:xfrm>
          <a:prstGeom prst="rect">
            <a:avLst/>
          </a:prstGeom>
          <a:noFill/>
        </p:spPr>
        <p:txBody>
          <a:bodyPr wrap="square" anchor="t">
            <a:spAutoFit/>
          </a:bodyPr>
          <a:lstStyle/>
          <a:p>
            <a:pPr algn="just">
              <a:spcBef>
                <a:spcPts val="0"/>
              </a:spcBef>
              <a:spcAft>
                <a:spcPts val="1000"/>
              </a:spcAft>
            </a:pPr>
            <a:r>
              <a:rPr lang="es-ES" altLang="es-ES" sz="1600" dirty="0" smtClean="0">
                <a:solidFill>
                  <a:srgbClr val="548235"/>
                </a:solidFill>
                <a:latin typeface="Calibri Light" panose="020F0302020204030204" pitchFamily="34" charset="0"/>
              </a:rPr>
              <a:t>En el AUXILIUM </a:t>
            </a:r>
            <a:r>
              <a:rPr lang="es-ES" altLang="es-ES" sz="1600" dirty="0">
                <a:solidFill>
                  <a:srgbClr val="548235"/>
                </a:solidFill>
                <a:latin typeface="Calibri Light" panose="020F0302020204030204" pitchFamily="34" charset="0"/>
              </a:rPr>
              <a:t>CENTRE </a:t>
            </a:r>
            <a:r>
              <a:rPr lang="es-ES" altLang="es-ES" sz="1600" dirty="0" smtClean="0">
                <a:solidFill>
                  <a:srgbClr val="548235"/>
                </a:solidFill>
                <a:latin typeface="Calibri Light" panose="020F0302020204030204" pitchFamily="34" charset="0"/>
              </a:rPr>
              <a:t>KANAKAKUNNU se desarrollan las siguientes </a:t>
            </a:r>
            <a:r>
              <a:rPr lang="es-ES" altLang="es-ES" sz="1600" b="1" dirty="0" smtClean="0">
                <a:solidFill>
                  <a:srgbClr val="548235"/>
                </a:solidFill>
                <a:latin typeface="Calibri Light" panose="020F0302020204030204" pitchFamily="34" charset="0"/>
              </a:rPr>
              <a:t>actividades:</a:t>
            </a:r>
          </a:p>
        </p:txBody>
      </p:sp>
      <p:pic>
        <p:nvPicPr>
          <p:cNvPr id="3" name="Imagen 2"/>
          <p:cNvPicPr>
            <a:picLocks noChangeAspect="1"/>
          </p:cNvPicPr>
          <p:nvPr/>
        </p:nvPicPr>
        <p:blipFill rotWithShape="1">
          <a:blip r:embed="rId4" cstate="print">
            <a:extLst>
              <a:ext uri="{28A0092B-C50C-407E-A947-70E740481C1C}">
                <a14:useLocalDpi xmlns:a14="http://schemas.microsoft.com/office/drawing/2010/main" val="0"/>
              </a:ext>
            </a:extLst>
          </a:blip>
          <a:srcRect r="3506"/>
          <a:stretch/>
        </p:blipFill>
        <p:spPr>
          <a:xfrm>
            <a:off x="5534304" y="3230175"/>
            <a:ext cx="3595182" cy="2435468"/>
          </a:xfrm>
          <a:prstGeom prst="rect">
            <a:avLst/>
          </a:prstGeom>
          <a:ln>
            <a:solidFill>
              <a:srgbClr val="92D050"/>
            </a:solidFill>
          </a:ln>
        </p:spPr>
      </p:pic>
      <p:pic>
        <p:nvPicPr>
          <p:cNvPr id="4" name="Imagen 3"/>
          <p:cNvPicPr>
            <a:picLocks noChangeAspect="1"/>
          </p:cNvPicPr>
          <p:nvPr/>
        </p:nvPicPr>
        <p:blipFill rotWithShape="1">
          <a:blip r:embed="rId5" cstate="print">
            <a:extLst>
              <a:ext uri="{28A0092B-C50C-407E-A947-70E740481C1C}">
                <a14:useLocalDpi xmlns:a14="http://schemas.microsoft.com/office/drawing/2010/main" val="0"/>
              </a:ext>
            </a:extLst>
          </a:blip>
          <a:srcRect l="5257" t="18860" r="3393" b="4770"/>
          <a:stretch/>
        </p:blipFill>
        <p:spPr>
          <a:xfrm>
            <a:off x="5534304" y="1212963"/>
            <a:ext cx="3609696" cy="1967968"/>
          </a:xfrm>
          <a:prstGeom prst="rect">
            <a:avLst/>
          </a:prstGeom>
          <a:ln>
            <a:solidFill>
              <a:srgbClr val="92D050"/>
            </a:solidFill>
          </a:ln>
        </p:spPr>
      </p:pic>
    </p:spTree>
    <p:extLst>
      <p:ext uri="{BB962C8B-B14F-4D97-AF65-F5344CB8AC3E}">
        <p14:creationId xmlns:p14="http://schemas.microsoft.com/office/powerpoint/2010/main" val="4173966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70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750"/>
                                        <p:tgtEl>
                                          <p:spTgt spid="4"/>
                                        </p:tgtEl>
                                      </p:cBhvr>
                                    </p:animEffect>
                                  </p:childTnLst>
                                </p:cTn>
                              </p:par>
                              <p:par>
                                <p:cTn id="15" presetID="10" presetClass="entr" presetSubtype="0" fill="hold" nodeType="withEffect">
                                  <p:stCondLst>
                                    <p:cond delay="42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1468</TotalTime>
  <Words>1411</Words>
  <Application>Microsoft Office PowerPoint</Application>
  <PresentationFormat>Presentación en pantalla (4:3)</PresentationFormat>
  <Paragraphs>85</Paragraphs>
  <Slides>15</Slides>
  <Notes>14</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15</vt:i4>
      </vt:variant>
    </vt:vector>
  </HeadingPairs>
  <TitlesOfParts>
    <vt:vector size="24" baseType="lpstr">
      <vt:lpstr>新細明體</vt:lpstr>
      <vt:lpstr>Arial</vt:lpstr>
      <vt:lpstr>Calibri</vt:lpstr>
      <vt:lpstr>Calibri Light</vt:lpstr>
      <vt:lpstr>Segoe UI Light</vt:lpstr>
      <vt:lpstr>Trebuchet MS</vt:lpstr>
      <vt:lpstr>Wingdings 3</vt:lpstr>
      <vt:lpstr>Tema de Office</vt:lpstr>
      <vt:lpstr>Faceta</vt:lpstr>
      <vt:lpstr>Por un planeta sostenible lleno de personas felices!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Utrero Ladera</dc:creator>
  <cp:lastModifiedBy>VIDES Aragon</cp:lastModifiedBy>
  <cp:revision>140</cp:revision>
  <dcterms:created xsi:type="dcterms:W3CDTF">2014-07-08T08:49:22Z</dcterms:created>
  <dcterms:modified xsi:type="dcterms:W3CDTF">2015-10-07T09:31:49Z</dcterms:modified>
</cp:coreProperties>
</file>