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352" r:id="rId3"/>
    <p:sldId id="340" r:id="rId4"/>
    <p:sldId id="351" r:id="rId5"/>
    <p:sldId id="353" r:id="rId6"/>
    <p:sldId id="342" r:id="rId7"/>
    <p:sldId id="346" r:id="rId8"/>
    <p:sldId id="347" r:id="rId9"/>
    <p:sldId id="349" r:id="rId10"/>
    <p:sldId id="341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87269" autoAdjust="0"/>
  </p:normalViewPr>
  <p:slideViewPr>
    <p:cSldViewPr>
      <p:cViewPr>
        <p:scale>
          <a:sx n="62" d="100"/>
          <a:sy n="62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sa%20Cerrada\Dropbox\Salesianas_Excel\0_San_Jose\Procesos\7_Evaluaci&#243;n%20_Resultados\71_Gesti&#243;n_%20de_%20Indicadores\711_Gestion_familias%20y%20alumnos\711B_Encuesta_Alumnos\201.Resultados%20alumnos%202015-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sa%20Cerrada\Dropbox\Salesianas_Excel\0_San_Jose\Procesos\7_Evaluaci&#243;n%20_Resultados\71_Gesti&#243;n_%20de_%20Indicadores\711_Gestion_familias%20y%20alumnos\711B_Encuesta_Alumnos\201.Resultados%20alumnos%202015-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sa%20Cerrada\Dropbox\Salesianas_Excel\0_San_Jose\Procesos\7_Evaluaci&#243;n%20_Resultados\71_Gesti&#243;n_%20de_%20Indicadores\711_Gestion_familias%20y%20alumnos\711B_Encuesta_Alumnos\201.Resultados%20alumnos%202015-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sa%20Cerrada\Dropbox\Salesianas_Excel\0_San_Jose\Procesos\7_Evaluaci&#243;n%20_Resultados\71_Gesti&#243;n_%20de_%20Indicadores\711_Gestion_familias%20y%20alumnos\711B_Encuesta_Alumnos\201.Resultados%20alumnos%202015-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sa%20Cerrada\Dropbox\Salesianas_Excel\0_San_Jose\Procesos\7_Evaluaci&#243;n%20_Resultados\71_Gesti&#243;n_%20de_%20Indicadores\711_Gestion_familias%20y%20alumnos\711B_Encuesta_Alumnos\201.Resultados%20alumnos%202015-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_tradnl" sz="1800" dirty="0" smtClean="0"/>
              <a:t>%</a:t>
            </a:r>
            <a:r>
              <a:rPr lang="es-ES_tradnl" sz="1800" baseline="0" dirty="0" smtClean="0"/>
              <a:t> de participación</a:t>
            </a:r>
            <a:endParaRPr lang="es-ES" sz="1800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Indicadores!$C$3</c:f>
            </c:strRef>
          </c:tx>
          <c:cat>
            <c:multiLvlStrRef>
              <c:f>Indicadores!$D$2</c:f>
            </c:multiLvlStrRef>
          </c:cat>
          <c:val>
            <c:numRef>
              <c:f>Indicadores!$D$3</c:f>
            </c:numRef>
          </c:val>
        </c:ser>
        <c:ser>
          <c:idx val="0"/>
          <c:order val="0"/>
          <c:tx>
            <c:strRef>
              <c:f>'[201.Resultados alumnos 2015-16.xlsx]Indicadores'!$C$3</c:f>
              <c:strCache>
                <c:ptCount val="1"/>
                <c:pt idx="0">
                  <c:v>% de participación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s-ES"/>
              </a:p>
            </c:txPr>
            <c:showVal val="1"/>
          </c:dLbls>
          <c:cat>
            <c:numRef>
              <c:f>'[201.Resultados alumnos 2015-16.xlsx]Indicadores'!$D$2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'[201.Resultados alumnos 2015-16.xlsx]Indicadores'!$D$3</c:f>
              <c:numCache>
                <c:formatCode>0%</c:formatCode>
                <c:ptCount val="1"/>
                <c:pt idx="0">
                  <c:v>0.85882352941176454</c:v>
                </c:pt>
              </c:numCache>
            </c:numRef>
          </c:val>
        </c:ser>
        <c:axId val="58810752"/>
        <c:axId val="58812288"/>
      </c:barChart>
      <c:catAx>
        <c:axId val="58810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58812288"/>
        <c:crosses val="autoZero"/>
        <c:auto val="1"/>
        <c:lblAlgn val="ctr"/>
        <c:lblOffset val="100"/>
      </c:catAx>
      <c:valAx>
        <c:axId val="58812288"/>
        <c:scaling>
          <c:orientation val="minMax"/>
          <c:max val="1"/>
          <c:min val="0"/>
        </c:scaling>
        <c:delete val="1"/>
        <c:axPos val="l"/>
        <c:numFmt formatCode="0%" sourceLinked="1"/>
        <c:tickLblPos val="nextTo"/>
        <c:crossAx val="588107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_tradnl" dirty="0" smtClean="0"/>
              <a:t>Satisfacción</a:t>
            </a:r>
            <a:r>
              <a:rPr lang="es-ES_tradnl" baseline="0" dirty="0" smtClean="0"/>
              <a:t> General</a:t>
            </a:r>
            <a:endParaRPr lang="es-E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5.7063217655269526E-2"/>
          <c:w val="0.99999999999999989"/>
          <c:h val="0.81253049597453131"/>
        </c:manualLayout>
      </c:layout>
      <c:barChart>
        <c:barDir val="col"/>
        <c:grouping val="clustered"/>
        <c:ser>
          <c:idx val="1"/>
          <c:order val="1"/>
          <c:tx>
            <c:strRef>
              <c:f>'Graficos PPTX'!$C$5</c:f>
            </c:strRef>
          </c:tx>
          <c:cat>
            <c:multiLvlStrRef>
              <c:f>'Graficos PPTX'!$B$6:$B$8</c:f>
            </c:multiLvlStrRef>
          </c:cat>
          <c:val>
            <c:numRef>
              <c:f>'Graficos PPTX'!$C$6:$C$8</c:f>
            </c:numRef>
          </c:val>
        </c:ser>
        <c:ser>
          <c:idx val="0"/>
          <c:order val="0"/>
          <c:tx>
            <c:strRef>
              <c:f>'[201.Resultados alumnos 2015-16.xlsx]Graficos PPTX'!$C$5</c:f>
              <c:strCache>
                <c:ptCount val="1"/>
                <c:pt idx="0">
                  <c:v>Satisfacción General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es-ES"/>
              </a:p>
            </c:txPr>
            <c:showVal val="1"/>
          </c:dLbls>
          <c:cat>
            <c:strRef>
              <c:f>'[201.Resultados alumnos 2015-16.xlsx]Graficos PPTX'!$B$6:$B$8</c:f>
              <c:strCache>
                <c:ptCount val="3"/>
                <c:pt idx="0">
                  <c:v>Insatisfechos</c:v>
                </c:pt>
                <c:pt idx="1">
                  <c:v>Normal</c:v>
                </c:pt>
                <c:pt idx="2">
                  <c:v>Satisfechos</c:v>
                </c:pt>
              </c:strCache>
            </c:strRef>
          </c:cat>
          <c:val>
            <c:numRef>
              <c:f>'[201.Resultados alumnos 2015-16.xlsx]Graficos PPTX'!$C$6:$C$8</c:f>
              <c:numCache>
                <c:formatCode>0%</c:formatCode>
                <c:ptCount val="3"/>
                <c:pt idx="0">
                  <c:v>0.1472602739726028</c:v>
                </c:pt>
                <c:pt idx="1">
                  <c:v>0.27054794520547948</c:v>
                </c:pt>
                <c:pt idx="2">
                  <c:v>0.58219178082191736</c:v>
                </c:pt>
              </c:numCache>
            </c:numRef>
          </c:val>
        </c:ser>
        <c:axId val="60042240"/>
        <c:axId val="60048128"/>
      </c:barChart>
      <c:catAx>
        <c:axId val="60042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s-ES"/>
          </a:p>
        </c:txPr>
        <c:crossAx val="60048128"/>
        <c:crosses val="autoZero"/>
        <c:auto val="1"/>
        <c:lblAlgn val="ctr"/>
        <c:lblOffset val="100"/>
      </c:catAx>
      <c:valAx>
        <c:axId val="60048128"/>
        <c:scaling>
          <c:orientation val="minMax"/>
          <c:max val="1"/>
        </c:scaling>
        <c:delete val="1"/>
        <c:axPos val="l"/>
        <c:numFmt formatCode="0%" sourceLinked="1"/>
        <c:tickLblPos val="nextTo"/>
        <c:crossAx val="6004224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_tradnl" dirty="0" smtClean="0"/>
              <a:t>Recomendarías</a:t>
            </a:r>
            <a:r>
              <a:rPr lang="es-ES_tradnl" baseline="0" dirty="0" smtClean="0"/>
              <a:t> el Centro</a:t>
            </a:r>
            <a:endParaRPr lang="es-E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5000000000000001E-2"/>
          <c:y val="7.3486196373802798E-2"/>
          <c:w val="0.93888888888888911"/>
          <c:h val="0.74543225811434266"/>
        </c:manualLayout>
      </c:layout>
      <c:barChart>
        <c:barDir val="col"/>
        <c:grouping val="clustered"/>
        <c:ser>
          <c:idx val="1"/>
          <c:order val="1"/>
          <c:tx>
            <c:strRef>
              <c:f>'Graficos PPTX'!$C$10</c:f>
            </c:strRef>
          </c:tx>
          <c:cat>
            <c:multiLvlStrRef>
              <c:f>'Graficos PPTX'!$B$11:$B$13</c:f>
            </c:multiLvlStrRef>
          </c:cat>
          <c:val>
            <c:numRef>
              <c:f>'Graficos PPTX'!$C$11:$C$13</c:f>
            </c:numRef>
          </c:val>
        </c:ser>
        <c:ser>
          <c:idx val="0"/>
          <c:order val="0"/>
          <c:tx>
            <c:strRef>
              <c:f>'[201.Resultados alumnos 2015-16.xlsx]Graficos PPTX'!$C$10</c:f>
              <c:strCache>
                <c:ptCount val="1"/>
                <c:pt idx="0">
                  <c:v>Recomendarías el Centro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es-ES"/>
              </a:p>
            </c:txPr>
            <c:showVal val="1"/>
          </c:dLbls>
          <c:cat>
            <c:strRef>
              <c:f>'[201.Resultados alumnos 2015-16.xlsx]Graficos PPTX'!$B$11:$B$13</c:f>
              <c:strCache>
                <c:ptCount val="3"/>
                <c:pt idx="0">
                  <c:v>Nunca o Casi Nunca</c:v>
                </c:pt>
                <c:pt idx="1">
                  <c:v>Tal vez</c:v>
                </c:pt>
                <c:pt idx="2">
                  <c:v>Probable o Siempre</c:v>
                </c:pt>
              </c:strCache>
            </c:strRef>
          </c:cat>
          <c:val>
            <c:numRef>
              <c:f>'[201.Resultados alumnos 2015-16.xlsx]Graficos PPTX'!$C$11:$C$13</c:f>
              <c:numCache>
                <c:formatCode>0%</c:formatCode>
                <c:ptCount val="3"/>
                <c:pt idx="0">
                  <c:v>0.19178082191780818</c:v>
                </c:pt>
                <c:pt idx="1">
                  <c:v>0.27739726027397277</c:v>
                </c:pt>
                <c:pt idx="2">
                  <c:v>0.53082191780821952</c:v>
                </c:pt>
              </c:numCache>
            </c:numRef>
          </c:val>
        </c:ser>
        <c:axId val="60089472"/>
        <c:axId val="60091008"/>
      </c:barChart>
      <c:catAx>
        <c:axId val="60089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s-ES"/>
          </a:p>
        </c:txPr>
        <c:crossAx val="60091008"/>
        <c:crosses val="autoZero"/>
        <c:auto val="1"/>
        <c:lblAlgn val="ctr"/>
        <c:lblOffset val="100"/>
      </c:catAx>
      <c:valAx>
        <c:axId val="60091008"/>
        <c:scaling>
          <c:orientation val="minMax"/>
          <c:max val="1"/>
        </c:scaling>
        <c:delete val="1"/>
        <c:axPos val="l"/>
        <c:numFmt formatCode="0%" sourceLinked="1"/>
        <c:tickLblPos val="nextTo"/>
        <c:crossAx val="6008947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_tradnl" dirty="0" smtClean="0"/>
              <a:t>Satisfechos</a:t>
            </a:r>
            <a:endParaRPr lang="es-E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Indicadores!$E$4</c:f>
            </c:strRef>
          </c:tx>
          <c:cat>
            <c:multiLvlStrRef>
              <c:f>Indicadores!$C$17:$C$19</c:f>
            </c:multiLvlStrRef>
          </c:cat>
          <c:val>
            <c:numRef>
              <c:f>Indicadores!$E$17:$E$19</c:f>
            </c:numRef>
          </c:val>
        </c:ser>
        <c:ser>
          <c:idx val="0"/>
          <c:order val="0"/>
          <c:tx>
            <c:strRef>
              <c:f>'[201.Resultados alumnos 2015-16.xlsx]Indicadores'!$E$4</c:f>
              <c:strCache>
                <c:ptCount val="1"/>
                <c:pt idx="0">
                  <c:v>Satisfechos y muy satisfechos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'[201.Resultados alumnos 2015-16.xlsx]Indicadores'!$C$17:$C$19</c:f>
              <c:strCache>
                <c:ptCount val="3"/>
                <c:pt idx="0">
                  <c:v>Formación</c:v>
                </c:pt>
                <c:pt idx="1">
                  <c:v>Acompañamiento</c:v>
                </c:pt>
                <c:pt idx="2">
                  <c:v>Servicios e Instalaciones</c:v>
                </c:pt>
              </c:strCache>
            </c:strRef>
          </c:cat>
          <c:val>
            <c:numRef>
              <c:f>'[201.Resultados alumnos 2015-16.xlsx]Indicadores'!$E$17:$E$19</c:f>
              <c:numCache>
                <c:formatCode>0%</c:formatCode>
                <c:ptCount val="3"/>
                <c:pt idx="0">
                  <c:v>0.61552511415525113</c:v>
                </c:pt>
                <c:pt idx="1">
                  <c:v>0.52316412658878453</c:v>
                </c:pt>
                <c:pt idx="2">
                  <c:v>0.54918956319973466</c:v>
                </c:pt>
              </c:numCache>
            </c:numRef>
          </c:val>
        </c:ser>
        <c:axId val="59478016"/>
        <c:axId val="59479552"/>
      </c:barChart>
      <c:catAx>
        <c:axId val="59478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59479552"/>
        <c:crosses val="autoZero"/>
        <c:auto val="1"/>
        <c:lblAlgn val="ctr"/>
        <c:lblOffset val="100"/>
      </c:catAx>
      <c:valAx>
        <c:axId val="59479552"/>
        <c:scaling>
          <c:orientation val="minMax"/>
          <c:max val="1"/>
        </c:scaling>
        <c:axPos val="l"/>
        <c:numFmt formatCode="0%" sourceLinked="1"/>
        <c:tickLblPos val="nextTo"/>
        <c:crossAx val="5947801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Valoración Media</a:t>
            </a:r>
            <a:endParaRPr lang="es-E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Indicadores!$D$5</c:f>
              <c:strCache>
                <c:ptCount val="1"/>
                <c:pt idx="0">
                  <c:v>Media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Indicadores!$C$6:$C$16</c:f>
              <c:strCache>
                <c:ptCount val="11"/>
                <c:pt idx="0">
                  <c:v>Satisfacción general</c:v>
                </c:pt>
                <c:pt idx="1">
                  <c:v>Formación curricular</c:v>
                </c:pt>
                <c:pt idx="2">
                  <c:v>Formación en valores</c:v>
                </c:pt>
                <c:pt idx="3">
                  <c:v>Acompañamiento</c:v>
                </c:pt>
                <c:pt idx="4">
                  <c:v>Convivencia</c:v>
                </c:pt>
                <c:pt idx="5">
                  <c:v>Acompañamiento alumnos</c:v>
                </c:pt>
                <c:pt idx="6">
                  <c:v>Servicios Generales</c:v>
                </c:pt>
                <c:pt idx="7">
                  <c:v>Comedor</c:v>
                </c:pt>
                <c:pt idx="8">
                  <c:v>Servicios Administrativos</c:v>
                </c:pt>
                <c:pt idx="9">
                  <c:v>Instalaciones</c:v>
                </c:pt>
                <c:pt idx="10">
                  <c:v>Recomendación</c:v>
                </c:pt>
              </c:strCache>
            </c:strRef>
          </c:cat>
          <c:val>
            <c:numRef>
              <c:f>Indicadores!$D$6:$D$16</c:f>
              <c:numCache>
                <c:formatCode>0.0</c:formatCode>
                <c:ptCount val="11"/>
                <c:pt idx="0">
                  <c:v>3.527397260273974</c:v>
                </c:pt>
                <c:pt idx="1">
                  <c:v>3.4417808219178085</c:v>
                </c:pt>
                <c:pt idx="2">
                  <c:v>3.8698630136986298</c:v>
                </c:pt>
                <c:pt idx="3">
                  <c:v>3.5249510763209395</c:v>
                </c:pt>
                <c:pt idx="4">
                  <c:v>3.6289954337899548</c:v>
                </c:pt>
                <c:pt idx="5">
                  <c:v>3.3818181818181809</c:v>
                </c:pt>
                <c:pt idx="6">
                  <c:v>3.7835586137504098</c:v>
                </c:pt>
                <c:pt idx="7">
                  <c:v>2.5581395348837206</c:v>
                </c:pt>
                <c:pt idx="8">
                  <c:v>3.777397260273974</c:v>
                </c:pt>
                <c:pt idx="9">
                  <c:v>3.777397260273974</c:v>
                </c:pt>
                <c:pt idx="10">
                  <c:v>3.4280821917808213</c:v>
                </c:pt>
              </c:numCache>
            </c:numRef>
          </c:val>
        </c:ser>
        <c:axId val="59856768"/>
        <c:axId val="59858304"/>
      </c:barChart>
      <c:catAx>
        <c:axId val="59856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59858304"/>
        <c:crosses val="autoZero"/>
        <c:auto val="1"/>
        <c:lblAlgn val="ctr"/>
        <c:lblOffset val="100"/>
      </c:catAx>
      <c:valAx>
        <c:axId val="59858304"/>
        <c:scaling>
          <c:orientation val="minMax"/>
          <c:max val="5"/>
          <c:min val="1"/>
        </c:scaling>
        <c:delete val="1"/>
        <c:axPos val="l"/>
        <c:numFmt formatCode="0.0" sourceLinked="1"/>
        <c:tickLblPos val="nextTo"/>
        <c:crossAx val="59856768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8F3C76D-4434-47D1-9F41-BFB83173BF81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D304B87D-D59C-4D09-B34A-D39BE13DA7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6674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DF5099-E2F0-4969-AE53-D6A259B71E49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DF5099-E2F0-4969-AE53-D6A259B71E49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B87D-D59C-4D09-B34A-D39BE13DA768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AE89-1C0B-4C6A-8F0A-4A300D8BAEBE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5087-B042-4A7C-B8AA-AA1C2DB60A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0D24-74CB-4F08-B10A-1E7E49965418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EC6CC-129A-4A3F-ADE1-45D3BA69C8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E6A0C-90D0-43C2-82C6-11A7FB9E7950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A07B-E8AB-4065-9D3C-57FB644ED5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080A0-0BDE-4D6A-9EB7-6E1EAC00B515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6671-9192-4F08-8C10-016E107D5B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2F3C-6538-404A-ABE0-D66D1A7C4FDD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6596-16DB-42B7-9E36-5B66E3C4EB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5A287-1055-44E4-8458-518D924929A0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B24DD-53DA-4BA6-BF59-13CB94D616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E6F3-D64F-4D1E-80E8-B51772332B4F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71DBF-3EE8-4C58-9B7C-C5C1DDDDA6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0729-6779-4C59-A1BC-358A894FFA7E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C97D4-2D03-442D-8787-64445B70F8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04FC-2992-4762-8307-F715C2F4FA72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532B-8588-452D-BC9F-68C787BC0D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2DD60-F41F-4F35-8CF0-5BFB8320364B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3965-BA0A-41EF-AA9C-85DE4208D8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52EA-AD81-471A-AB33-0E95A3DDB7D7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D340-5EB3-4548-A4EE-DF36A32C80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2A0D574-C356-4DBE-95C3-5B4B5E859F61}" type="datetime1">
              <a:rPr lang="es-ES"/>
              <a:pPr>
                <a:defRPr/>
              </a:pPr>
              <a:t>13/06/2016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A04EBC0-4E9F-41AE-99A8-302BAB4302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5 CuadroTexto"/>
          <p:cNvSpPr txBox="1">
            <a:spLocks noChangeArrowheads="1"/>
          </p:cNvSpPr>
          <p:nvPr/>
        </p:nvSpPr>
        <p:spPr bwMode="auto">
          <a:xfrm>
            <a:off x="395536" y="2060848"/>
            <a:ext cx="82867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5400" b="1" dirty="0" smtClean="0">
                <a:solidFill>
                  <a:srgbClr val="10253F"/>
                </a:solidFill>
              </a:rPr>
              <a:t>Encuesta de Satisfacción General</a:t>
            </a:r>
          </a:p>
          <a:p>
            <a:pPr algn="ctr"/>
            <a:r>
              <a:rPr lang="es-ES" sz="5400" b="1" dirty="0" smtClean="0">
                <a:solidFill>
                  <a:srgbClr val="10253F"/>
                </a:solidFill>
              </a:rPr>
              <a:t>Alumnos</a:t>
            </a:r>
          </a:p>
          <a:p>
            <a:endParaRPr lang="es-ES" sz="5400" b="1" dirty="0">
              <a:solidFill>
                <a:srgbClr val="10253F"/>
              </a:solidFill>
            </a:endParaRPr>
          </a:p>
          <a:p>
            <a:pPr algn="ctr"/>
            <a:r>
              <a:rPr lang="es-ES" sz="5400" b="1" dirty="0">
                <a:solidFill>
                  <a:srgbClr val="10253F"/>
                </a:solidFill>
              </a:rPr>
              <a:t>Curso </a:t>
            </a:r>
            <a:r>
              <a:rPr lang="es-ES" sz="5400" b="1" dirty="0" smtClean="0">
                <a:solidFill>
                  <a:srgbClr val="10253F"/>
                </a:solidFill>
              </a:rPr>
              <a:t>2015-16</a:t>
            </a:r>
            <a:endParaRPr lang="es-ES" sz="5400" b="1" dirty="0">
              <a:solidFill>
                <a:srgbClr val="10253F"/>
              </a:solidFill>
            </a:endParaRPr>
          </a:p>
        </p:txBody>
      </p:sp>
      <p:pic>
        <p:nvPicPr>
          <p:cNvPr id="6" name="5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16632"/>
            <a:ext cx="1872208" cy="1872208"/>
          </a:xfrm>
          <a:prstGeom prst="rect">
            <a:avLst/>
          </a:prstGeom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5 CuadroTexto"/>
          <p:cNvSpPr txBox="1">
            <a:spLocks noChangeArrowheads="1"/>
          </p:cNvSpPr>
          <p:nvPr/>
        </p:nvSpPr>
        <p:spPr bwMode="auto">
          <a:xfrm>
            <a:off x="395536" y="2060848"/>
            <a:ext cx="82867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5400" b="1" dirty="0" smtClean="0">
                <a:solidFill>
                  <a:srgbClr val="10253F"/>
                </a:solidFill>
              </a:rPr>
              <a:t>Encuesta de Satisfacción General</a:t>
            </a:r>
          </a:p>
          <a:p>
            <a:pPr algn="ctr"/>
            <a:r>
              <a:rPr lang="es-ES" sz="5400" b="1" dirty="0" smtClean="0">
                <a:solidFill>
                  <a:srgbClr val="10253F"/>
                </a:solidFill>
              </a:rPr>
              <a:t>Alumnos</a:t>
            </a:r>
          </a:p>
          <a:p>
            <a:endParaRPr lang="es-ES" sz="5400" b="1" dirty="0">
              <a:solidFill>
                <a:srgbClr val="10253F"/>
              </a:solidFill>
            </a:endParaRPr>
          </a:p>
          <a:p>
            <a:pPr algn="ctr"/>
            <a:r>
              <a:rPr lang="es-ES" sz="5400" b="1" dirty="0" smtClean="0">
                <a:solidFill>
                  <a:srgbClr val="10253F"/>
                </a:solidFill>
              </a:rPr>
              <a:t>FIN</a:t>
            </a:r>
            <a:endParaRPr lang="es-ES" sz="5400" b="1" dirty="0">
              <a:solidFill>
                <a:srgbClr val="10253F"/>
              </a:solidFill>
            </a:endParaRPr>
          </a:p>
        </p:txBody>
      </p:sp>
      <p:pic>
        <p:nvPicPr>
          <p:cNvPr id="6" name="5 Imagen" descr="Logo+San+José+-+Transparen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16632"/>
            <a:ext cx="1872208" cy="1872208"/>
          </a:xfrm>
          <a:prstGeom prst="rect">
            <a:avLst/>
          </a:prstGeom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14348" y="2714620"/>
            <a:ext cx="38141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s-ES" sz="2400" dirty="0" smtClean="0"/>
              <a:t>Alumnos:</a:t>
            </a:r>
          </a:p>
          <a:p>
            <a:pPr>
              <a:spcAft>
                <a:spcPts val="600"/>
              </a:spcAft>
            </a:pPr>
            <a:r>
              <a:rPr lang="es-ES" sz="2400" dirty="0" smtClean="0"/>
              <a:t>	5º y 6º E.P</a:t>
            </a:r>
          </a:p>
          <a:p>
            <a:pPr>
              <a:spcAft>
                <a:spcPts val="600"/>
              </a:spcAft>
            </a:pPr>
            <a:r>
              <a:rPr lang="es-ES" sz="2400" dirty="0"/>
              <a:t>	</a:t>
            </a:r>
            <a:r>
              <a:rPr lang="es-ES" sz="2400" dirty="0" smtClean="0"/>
              <a:t>1º, 2º, 3º y 4º ESO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s-ES" sz="2400" dirty="0" smtClean="0"/>
              <a:t>On-line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400" dirty="0" smtClean="0"/>
              <a:t>Participación: 85,9%</a:t>
            </a:r>
            <a:endParaRPr lang="es-ES" sz="2400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1500166" y="210901"/>
            <a:ext cx="731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Encuesta Satisfacción Alumnos</a:t>
            </a:r>
            <a:endParaRPr lang="es-ES" sz="3600" dirty="0"/>
          </a:p>
        </p:txBody>
      </p:sp>
      <p:graphicFrame>
        <p:nvGraphicFramePr>
          <p:cNvPr id="14" name="4 Gráfico"/>
          <p:cNvGraphicFramePr/>
          <p:nvPr>
            <p:extLst>
              <p:ext uri="{D42A27DB-BD31-4B8C-83A1-F6EECF244321}">
                <p14:modId xmlns:p14="http://schemas.microsoft.com/office/powerpoint/2010/main" xmlns="" val="3803030235"/>
              </p:ext>
            </p:extLst>
          </p:nvPr>
        </p:nvGraphicFramePr>
        <p:xfrm>
          <a:off x="5004048" y="2276872"/>
          <a:ext cx="350046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95536" y="141277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dirty="0" smtClean="0"/>
              <a:t>Datos Generales de la Encuesta de Satisfacción a Alumnos, Curso 2015-16</a:t>
            </a:r>
            <a:endParaRPr lang="es-ES" sz="2800" dirty="0"/>
          </a:p>
        </p:txBody>
      </p:sp>
      <p:sp>
        <p:nvSpPr>
          <p:cNvPr id="16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6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2015-16- Alumnos</a:t>
            </a:r>
            <a:endParaRPr lang="es-ES" sz="1400" dirty="0">
              <a:latin typeface="Calibri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00166" y="210901"/>
            <a:ext cx="731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Áreas </a:t>
            </a:r>
            <a:r>
              <a:rPr lang="es-ES" sz="3600" dirty="0" smtClean="0"/>
              <a:t>evaluadas</a:t>
            </a:r>
            <a:endParaRPr lang="es-ES" sz="3600" dirty="0"/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8249867"/>
              </p:ext>
            </p:extLst>
          </p:nvPr>
        </p:nvGraphicFramePr>
        <p:xfrm>
          <a:off x="683568" y="1700808"/>
          <a:ext cx="8096434" cy="385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434"/>
              </a:tblGrid>
              <a:tr h="3859912">
                <a:tc>
                  <a:txBody>
                    <a:bodyPr/>
                    <a:lstStyle/>
                    <a:p>
                      <a:pPr marL="365125" indent="-2730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s-ES" sz="3200" b="0" dirty="0" smtClean="0">
                          <a:solidFill>
                            <a:schemeClr val="tx1"/>
                          </a:solidFill>
                        </a:rPr>
                        <a:t>Satisfacción General</a:t>
                      </a:r>
                    </a:p>
                    <a:p>
                      <a:pPr marL="365125" indent="-2730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s-ES" sz="3200" b="0" dirty="0" smtClean="0">
                          <a:solidFill>
                            <a:schemeClr val="tx1"/>
                          </a:solidFill>
                        </a:rPr>
                        <a:t>Recomendación del centro</a:t>
                      </a:r>
                    </a:p>
                    <a:p>
                      <a:pPr marL="365125" indent="-2730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s-ES" sz="3200" b="0" dirty="0" smtClean="0">
                          <a:solidFill>
                            <a:schemeClr val="tx1"/>
                          </a:solidFill>
                        </a:rPr>
                        <a:t>Formación (tanto curricular como en valores)</a:t>
                      </a:r>
                    </a:p>
                    <a:p>
                      <a:pPr marL="365125" indent="-2730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s-ES" sz="3200" b="0" dirty="0" smtClean="0">
                          <a:solidFill>
                            <a:schemeClr val="tx1"/>
                          </a:solidFill>
                        </a:rPr>
                        <a:t>Relaciones</a:t>
                      </a:r>
                      <a:r>
                        <a:rPr lang="es-ES" sz="3200" b="0" baseline="0" dirty="0" smtClean="0">
                          <a:solidFill>
                            <a:schemeClr val="tx1"/>
                          </a:solidFill>
                        </a:rPr>
                        <a:t> (Acompañamiento y Convivencia)</a:t>
                      </a:r>
                    </a:p>
                    <a:p>
                      <a:pPr marL="365125" indent="-2730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s-ES" sz="3200" b="0" baseline="0" dirty="0" smtClean="0">
                          <a:solidFill>
                            <a:schemeClr val="tx1"/>
                          </a:solidFill>
                        </a:rPr>
                        <a:t>Servicios (Generales, Comedor, Administrativos) e Instalaciones</a:t>
                      </a:r>
                      <a:endParaRPr lang="es-ES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00166" y="210901"/>
            <a:ext cx="731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Aspectos generales</a:t>
            </a:r>
            <a:endParaRPr lang="es-ES" sz="3600" dirty="0"/>
          </a:p>
        </p:txBody>
      </p:sp>
      <p:graphicFrame>
        <p:nvGraphicFramePr>
          <p:cNvPr id="16" name="1 Gráfico"/>
          <p:cNvGraphicFramePr/>
          <p:nvPr>
            <p:extLst>
              <p:ext uri="{D42A27DB-BD31-4B8C-83A1-F6EECF244321}">
                <p14:modId xmlns:p14="http://schemas.microsoft.com/office/powerpoint/2010/main" xmlns="" val="1193310450"/>
              </p:ext>
            </p:extLst>
          </p:nvPr>
        </p:nvGraphicFramePr>
        <p:xfrm>
          <a:off x="428625" y="1556792"/>
          <a:ext cx="378621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2 Gráfico"/>
          <p:cNvGraphicFramePr/>
          <p:nvPr>
            <p:extLst>
              <p:ext uri="{D42A27DB-BD31-4B8C-83A1-F6EECF244321}">
                <p14:modId xmlns:p14="http://schemas.microsoft.com/office/powerpoint/2010/main" xmlns="" val="4050660346"/>
              </p:ext>
            </p:extLst>
          </p:nvPr>
        </p:nvGraphicFramePr>
        <p:xfrm>
          <a:off x="4246382" y="1628800"/>
          <a:ext cx="45720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500166" y="210901"/>
            <a:ext cx="731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Áreas valoradas</a:t>
            </a:r>
            <a:endParaRPr lang="es-ES" sz="3600" dirty="0"/>
          </a:p>
        </p:txBody>
      </p:sp>
      <p:graphicFrame>
        <p:nvGraphicFramePr>
          <p:cNvPr id="8" name="6 Gráfico"/>
          <p:cNvGraphicFramePr/>
          <p:nvPr/>
        </p:nvGraphicFramePr>
        <p:xfrm>
          <a:off x="611560" y="1196753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500166" y="210901"/>
            <a:ext cx="731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Áreas valoradas: detalle</a:t>
            </a:r>
            <a:endParaRPr lang="es-ES" sz="3600" dirty="0"/>
          </a:p>
        </p:txBody>
      </p:sp>
      <p:graphicFrame>
        <p:nvGraphicFramePr>
          <p:cNvPr id="9" name="3 Gráfico"/>
          <p:cNvGraphicFramePr/>
          <p:nvPr/>
        </p:nvGraphicFramePr>
        <p:xfrm>
          <a:off x="785786" y="1484434"/>
          <a:ext cx="7858180" cy="4587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475656" y="241484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¿Qué es lo que más te gusta del colegio?</a:t>
            </a:r>
          </a:p>
        </p:txBody>
      </p:sp>
      <p:sp>
        <p:nvSpPr>
          <p:cNvPr id="12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37596" y="1433676"/>
            <a:ext cx="764668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b="1" u="sng" dirty="0"/>
              <a:t>ASPECTOS MÁS DESTACADOS POR LOS ALUMNOS</a:t>
            </a:r>
            <a:r>
              <a:rPr lang="es-ES" sz="2000" b="1" u="sng" dirty="0" smtClean="0"/>
              <a:t>: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Profesores (atención, forma de dar clase, resolución de dudas…). 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Las fiestas y celebraciones del colegio.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Las instalaciones.</a:t>
            </a:r>
            <a:endParaRPr lang="es-ES" sz="2000" dirty="0" smtClean="0"/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El equipamiento y uso de las nuevas tecnologías.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Excursiones y actividades.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Compañeros.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Patio.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Nuevas formas de aprendizaje.</a:t>
            </a:r>
            <a:endParaRPr lang="es-ES" sz="2000" dirty="0" smtClean="0"/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037596" y="1433676"/>
            <a:ext cx="764668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b="1" u="sng" dirty="0"/>
              <a:t>ASPECTOS </a:t>
            </a:r>
            <a:r>
              <a:rPr lang="es-ES" sz="2000" b="1" u="sng" dirty="0" smtClean="0"/>
              <a:t>MENOS DESTACADOS </a:t>
            </a:r>
            <a:r>
              <a:rPr lang="es-ES" sz="2000" b="1" u="sng" dirty="0"/>
              <a:t>POR LOS ALUMNOS</a:t>
            </a:r>
            <a:r>
              <a:rPr lang="es-ES" sz="2000" b="1" u="sng" dirty="0" smtClean="0"/>
              <a:t>: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El comedor.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Profesores (favoritismos y algunas actitudes…)</a:t>
            </a:r>
            <a:endParaRPr lang="es-ES" sz="2000" dirty="0" smtClean="0"/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Mas salidas y actividades culturales. </a:t>
            </a:r>
            <a:endParaRPr lang="es-ES_tradnl" sz="2000" dirty="0" smtClean="0"/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Instalaciones.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Uniforme.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Comportamiento de algunos compañeros.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Resolución de conflictos.</a:t>
            </a:r>
            <a:endParaRPr lang="es-ES" sz="2000" dirty="0" smtClean="0"/>
          </a:p>
        </p:txBody>
      </p:sp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75656" y="241484"/>
            <a:ext cx="766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¿Qué es lo que </a:t>
            </a:r>
            <a:r>
              <a:rPr lang="es-ES" sz="2800" b="1" dirty="0" smtClean="0"/>
              <a:t>menos </a:t>
            </a:r>
            <a:r>
              <a:rPr lang="es-ES" sz="2800" b="1" dirty="0"/>
              <a:t>te gusta del colegio?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+San+José+-+Tran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39960" cy="1439960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500063" y="6357938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8367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428625" y="6335713"/>
            <a:ext cx="4000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 smtClean="0">
                <a:latin typeface="Calibri" charset="0"/>
              </a:rPr>
              <a:t>Encuesta  de Satisfacción General 2015-16 - Alumnos</a:t>
            </a:r>
            <a:endParaRPr lang="es-ES" sz="1400" dirty="0">
              <a:latin typeface="Calibri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475656" y="241484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¿Qué </a:t>
            </a:r>
            <a:r>
              <a:rPr lang="es-ES" sz="2800" b="1" dirty="0" smtClean="0"/>
              <a:t>se podría mejorar?</a:t>
            </a:r>
            <a:endParaRPr lang="es-ES" sz="28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37596" y="1433676"/>
            <a:ext cx="764668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b="1" u="sng" dirty="0"/>
              <a:t>ASPECTOS </a:t>
            </a:r>
            <a:r>
              <a:rPr lang="es-ES" sz="2000" b="1" u="sng" dirty="0" smtClean="0"/>
              <a:t>QUE SE PODRÍAN MEJORAR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Más excursiones y más divertidas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Más medios tecnológicos (ordenadores, pizarras…)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El comedor (comida y monitores).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Comportamiento y relación alumnos-profesores.</a:t>
            </a:r>
            <a:endParaRPr lang="es-ES" sz="2000" dirty="0" smtClean="0"/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Las instalaciones (patio y gimnasio). 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/>
              <a:t>Clases más divertidas.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Sillas y mesas.</a:t>
            </a:r>
          </a:p>
          <a:p>
            <a:pPr marL="274638" indent="-2746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/>
              <a:t>Porterías y canastas.</a:t>
            </a: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324</Words>
  <Application>Microsoft Office PowerPoint</Application>
  <PresentationFormat>Presentación en pantalla (4:3)</PresentationFormat>
  <Paragraphs>78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chuchijar</dc:creator>
  <cp:lastModifiedBy>HP</cp:lastModifiedBy>
  <cp:revision>155</cp:revision>
  <dcterms:created xsi:type="dcterms:W3CDTF">2010-06-10T12:16:37Z</dcterms:created>
  <dcterms:modified xsi:type="dcterms:W3CDTF">2016-06-13T10:28:47Z</dcterms:modified>
</cp:coreProperties>
</file>